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4"/>
  </p:sldMasterIdLst>
  <p:notesMasterIdLst>
    <p:notesMasterId r:id="rId54"/>
  </p:notesMasterIdLst>
  <p:handoutMasterIdLst>
    <p:handoutMasterId r:id="rId55"/>
  </p:handoutMasterIdLst>
  <p:sldIdLst>
    <p:sldId id="304" r:id="rId5"/>
    <p:sldId id="1100" r:id="rId6"/>
    <p:sldId id="302" r:id="rId7"/>
    <p:sldId id="301" r:id="rId8"/>
    <p:sldId id="296" r:id="rId9"/>
    <p:sldId id="1051" r:id="rId10"/>
    <p:sldId id="1052" r:id="rId11"/>
    <p:sldId id="1054" r:id="rId12"/>
    <p:sldId id="1053" r:id="rId13"/>
    <p:sldId id="1055" r:id="rId14"/>
    <p:sldId id="305" r:id="rId15"/>
    <p:sldId id="1056" r:id="rId16"/>
    <p:sldId id="1057" r:id="rId17"/>
    <p:sldId id="1058" r:id="rId18"/>
    <p:sldId id="1059" r:id="rId19"/>
    <p:sldId id="1060" r:id="rId20"/>
    <p:sldId id="1061" r:id="rId21"/>
    <p:sldId id="1062" r:id="rId22"/>
    <p:sldId id="1063" r:id="rId23"/>
    <p:sldId id="1099" r:id="rId24"/>
    <p:sldId id="298" r:id="rId25"/>
    <p:sldId id="1064" r:id="rId26"/>
    <p:sldId id="1065" r:id="rId27"/>
    <p:sldId id="1066" r:id="rId28"/>
    <p:sldId id="1067" r:id="rId29"/>
    <p:sldId id="1091" r:id="rId30"/>
    <p:sldId id="1068" r:id="rId31"/>
    <p:sldId id="1069" r:id="rId32"/>
    <p:sldId id="1070" r:id="rId33"/>
    <p:sldId id="1072" r:id="rId34"/>
    <p:sldId id="1071" r:id="rId35"/>
    <p:sldId id="1073" r:id="rId36"/>
    <p:sldId id="1098" r:id="rId37"/>
    <p:sldId id="1076" r:id="rId38"/>
    <p:sldId id="1092" r:id="rId39"/>
    <p:sldId id="1074" r:id="rId40"/>
    <p:sldId id="1078" r:id="rId41"/>
    <p:sldId id="1079" r:id="rId42"/>
    <p:sldId id="1080" r:id="rId43"/>
    <p:sldId id="1081" r:id="rId44"/>
    <p:sldId id="1082" r:id="rId45"/>
    <p:sldId id="1083" r:id="rId46"/>
    <p:sldId id="1084" r:id="rId47"/>
    <p:sldId id="1085" r:id="rId48"/>
    <p:sldId id="1094" r:id="rId49"/>
    <p:sldId id="1095" r:id="rId50"/>
    <p:sldId id="1096" r:id="rId51"/>
    <p:sldId id="1093" r:id="rId52"/>
    <p:sldId id="1097" r:id="rId53"/>
  </p:sldIdLst>
  <p:sldSz cx="12188825" cy="6858000"/>
  <p:notesSz cx="6858000" cy="9144000"/>
  <p:defaultTextStyle>
    <a:defPPr rtl="0">
      <a:defRPr lang="ru-RU"/>
    </a:defPPr>
    <a:lvl1pPr marL="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BBC"/>
    <a:srgbClr val="0086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160" autoAdjust="0"/>
    <p:restoredTop sz="96368" autoAdjust="0"/>
  </p:normalViewPr>
  <p:slideViewPr>
    <p:cSldViewPr>
      <p:cViewPr varScale="1">
        <p:scale>
          <a:sx n="114" d="100"/>
          <a:sy n="114" d="100"/>
        </p:scale>
        <p:origin x="120" y="132"/>
      </p:cViewPr>
      <p:guideLst>
        <p:guide pos="3839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howGuides="1">
      <p:cViewPr varScale="1">
        <p:scale>
          <a:sx n="97" d="100"/>
          <a:sy n="97" d="100"/>
        </p:scale>
        <p:origin x="3618" y="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theme" Target="theme/theme1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viewProps" Target="view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ru-RU"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ru-RU" sz="1200"/>
            </a:lvl1pPr>
          </a:lstStyle>
          <a:p>
            <a:pPr rtl="0"/>
            <a:fld id="{E4780995-501F-4185-B7DB-7312614C8928}" type="datetime1">
              <a:rPr lang="ru-RU" smtClean="0"/>
              <a:t>18.02.2025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ru-RU"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ru-RU" sz="1200"/>
            </a:lvl1pPr>
          </a:lstStyle>
          <a:p>
            <a:pPr rtl="0"/>
            <a:fld id="{01114579-D02A-4B51-B5DF-8EC449F77AC7}" type="slidenum">
              <a:rPr lang="ru-RU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81263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ru-RU"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ru-RU" sz="1200"/>
            </a:lvl1pPr>
          </a:lstStyle>
          <a:p>
            <a:pPr rtl="0"/>
            <a:fld id="{40BB6A0C-AD6A-4BAB-A5A1-8F5603E336BA}" type="datetime1">
              <a:rPr lang="ru-RU" smtClean="0"/>
              <a:t>18.02.2025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defPPr>
              <a:defRPr lang="ru-RU"/>
            </a:defPPr>
          </a:lstStyle>
          <a:p>
            <a:pPr lvl="0" rtl="0"/>
            <a:r>
              <a:t>Щелкните, чтобы изменить стили текста образца слайда</a:t>
            </a:r>
          </a:p>
          <a:p>
            <a:pPr lvl="1" rtl="0"/>
            <a:r>
              <a:t>Второй уровень</a:t>
            </a:r>
          </a:p>
          <a:p>
            <a:pPr lvl="2" rtl="0"/>
            <a:r>
              <a:t>Третий уровень</a:t>
            </a:r>
          </a:p>
          <a:p>
            <a:pPr lvl="3" rtl="0"/>
            <a:r>
              <a:t>Четвертый уровень</a:t>
            </a:r>
          </a:p>
          <a:p>
            <a:pPr lvl="4" rtl="0"/>
            <a:r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ru-RU" sz="1200"/>
            </a:lvl1pPr>
          </a:lstStyle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ru-RU" sz="1200"/>
            </a:lvl1pPr>
          </a:lstStyle>
          <a:p>
            <a:pPr rtl="0"/>
            <a:fld id="{C6074690-7256-4BB9-AC0F-97AEAE8CDEC2}" type="slidenum">
              <a:rPr lang="ru-RU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42610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6074690-7256-4BB9-AC0F-97AEAE8CDEC2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32709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C6074690-7256-4BB9-AC0F-97AEAE8CDEC2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410196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6074690-7256-4BB9-AC0F-97AEAE8CDEC2}" type="slidenum">
              <a:rPr lang="ru-RU" smtClean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9081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6074690-7256-4BB9-AC0F-97AEAE8CDEC2}" type="slidenum">
              <a:rPr lang="ru-RU" smtClean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733425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6074690-7256-4BB9-AC0F-97AEAE8CDEC2}" type="slidenum">
              <a:rPr lang="ru-RU" smtClean="0"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4915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6074690-7256-4BB9-AC0F-97AEAE8CDEC2}" type="slidenum">
              <a:rPr lang="ru-RU" smtClean="0"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04730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6074690-7256-4BB9-AC0F-97AEAE8CDEC2}" type="slidenum">
              <a:rPr lang="ru-RU" smtClean="0"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69966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6074690-7256-4BB9-AC0F-97AEAE8CDEC2}" type="slidenum">
              <a:rPr lang="ru-RU" smtClean="0"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88989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6074690-7256-4BB9-AC0F-97AEAE8CDEC2}" type="slidenum">
              <a:rPr lang="ru-RU" smtClean="0"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891583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6074690-7256-4BB9-AC0F-97AEAE8CDEC2}" type="slidenum">
              <a:rPr lang="ru-RU" smtClean="0"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032763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6074690-7256-4BB9-AC0F-97AEAE8CDEC2}" type="slidenum">
              <a:rPr lang="ru-RU" smtClean="0"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15954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C6074690-7256-4BB9-AC0F-97AEAE8CDEC2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59729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6074690-7256-4BB9-AC0F-97AEAE8CDEC2}" type="slidenum">
              <a:rPr lang="ru-RU" smtClean="0"/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034969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6074690-7256-4BB9-AC0F-97AEAE8CDEC2}" type="slidenum">
              <a:rPr lang="ru-RU" smtClean="0"/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13991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6074690-7256-4BB9-AC0F-97AEAE8CDEC2}" type="slidenum">
              <a:rPr lang="ru-RU" smtClean="0"/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028574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6074690-7256-4BB9-AC0F-97AEAE8CDEC2}" type="slidenum">
              <a:rPr lang="ru-RU" smtClean="0"/>
              <a:t>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725341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6074690-7256-4BB9-AC0F-97AEAE8CDEC2}" type="slidenum">
              <a:rPr lang="ru-RU" smtClean="0"/>
              <a:t>24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57034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6074690-7256-4BB9-AC0F-97AEAE8CDEC2}" type="slidenum">
              <a:rPr lang="ru-RU" smtClean="0"/>
              <a:t>25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38349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C6074690-7256-4BB9-AC0F-97AEAE8CDEC2}" type="slidenum">
              <a:rPr lang="ru-RU" smtClean="0"/>
              <a:t>26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0561012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6074690-7256-4BB9-AC0F-97AEAE8CDEC2}" type="slidenum">
              <a:rPr lang="ru-RU" smtClean="0"/>
              <a:t>27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383614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6074690-7256-4BB9-AC0F-97AEAE8CDEC2}" type="slidenum">
              <a:rPr lang="ru-RU" smtClean="0"/>
              <a:t>28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665186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6074690-7256-4BB9-AC0F-97AEAE8CDEC2}" type="slidenum">
              <a:rPr lang="ru-RU" smtClean="0"/>
              <a:t>29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08341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6074690-7256-4BB9-AC0F-97AEAE8CDEC2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3213860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6074690-7256-4BB9-AC0F-97AEAE8CDEC2}" type="slidenum">
              <a:rPr lang="ru-RU" smtClean="0"/>
              <a:t>30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218547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6074690-7256-4BB9-AC0F-97AEAE8CDEC2}" type="slidenum">
              <a:rPr lang="ru-RU" smtClean="0"/>
              <a:t>31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812009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6074690-7256-4BB9-AC0F-97AEAE8CDEC2}" type="slidenum">
              <a:rPr lang="ru-RU" smtClean="0"/>
              <a:t>32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882303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6074690-7256-4BB9-AC0F-97AEAE8CDEC2}" type="slidenum">
              <a:rPr lang="ru-RU" smtClean="0"/>
              <a:t>33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441575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6074690-7256-4BB9-AC0F-97AEAE8CDEC2}" type="slidenum">
              <a:rPr lang="ru-RU" smtClean="0"/>
              <a:t>34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802488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C6074690-7256-4BB9-AC0F-97AEAE8CDEC2}" type="slidenum">
              <a:rPr lang="ru-RU" smtClean="0"/>
              <a:t>35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930728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6074690-7256-4BB9-AC0F-97AEAE8CDEC2}" type="slidenum">
              <a:rPr lang="ru-RU" smtClean="0"/>
              <a:t>36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007163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6074690-7256-4BB9-AC0F-97AEAE8CDEC2}" type="slidenum">
              <a:rPr lang="ru-RU" smtClean="0"/>
              <a:t>37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850024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6074690-7256-4BB9-AC0F-97AEAE8CDEC2}" type="slidenum">
              <a:rPr lang="ru-RU" smtClean="0"/>
              <a:t>38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0250198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6074690-7256-4BB9-AC0F-97AEAE8CDEC2}" type="slidenum">
              <a:rPr lang="ru-RU" smtClean="0"/>
              <a:t>39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68768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6074690-7256-4BB9-AC0F-97AEAE8CDEC2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557437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6074690-7256-4BB9-AC0F-97AEAE8CDEC2}" type="slidenum">
              <a:rPr lang="ru-RU" smtClean="0"/>
              <a:t>40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7613344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6074690-7256-4BB9-AC0F-97AEAE8CDEC2}" type="slidenum">
              <a:rPr lang="ru-RU" smtClean="0"/>
              <a:t>41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5614766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6074690-7256-4BB9-AC0F-97AEAE8CDEC2}" type="slidenum">
              <a:rPr lang="ru-RU" smtClean="0"/>
              <a:t>42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082229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6074690-7256-4BB9-AC0F-97AEAE8CDEC2}" type="slidenum">
              <a:rPr lang="ru-RU" smtClean="0"/>
              <a:t>43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748601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6074690-7256-4BB9-AC0F-97AEAE8CDEC2}" type="slidenum">
              <a:rPr lang="ru-RU" smtClean="0"/>
              <a:t>44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97327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6074690-7256-4BB9-AC0F-97AEAE8CDEC2}" type="slidenum">
              <a:rPr lang="ru-RU" smtClean="0"/>
              <a:t>45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213250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6074690-7256-4BB9-AC0F-97AEAE8CDEC2}" type="slidenum">
              <a:rPr lang="ru-RU" smtClean="0"/>
              <a:t>46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945342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6074690-7256-4BB9-AC0F-97AEAE8CDEC2}" type="slidenum">
              <a:rPr lang="ru-RU" smtClean="0"/>
              <a:t>47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816113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C6074690-7256-4BB9-AC0F-97AEAE8CDEC2}" type="slidenum">
              <a:rPr lang="ru-RU" smtClean="0"/>
              <a:t>48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1949587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6074690-7256-4BB9-AC0F-97AEAE8CDEC2}" type="slidenum">
              <a:rPr lang="ru-RU" smtClean="0"/>
              <a:t>49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98050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6074690-7256-4BB9-AC0F-97AEAE8CDEC2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39328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6074690-7256-4BB9-AC0F-97AEAE8CDEC2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02600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6074690-7256-4BB9-AC0F-97AEAE8CDEC2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46537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6074690-7256-4BB9-AC0F-97AEAE8CDEC2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580557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6074690-7256-4BB9-AC0F-97AEAE8CDEC2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63233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азв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EBF2AB60-3F8C-B205-0E32-B5E61218EA6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2188825" cy="6858000"/>
          </a:xfrm>
          <a:custGeom>
            <a:avLst/>
            <a:gdLst>
              <a:gd name="connsiteX0" fmla="*/ 0 w 12188825"/>
              <a:gd name="connsiteY0" fmla="*/ 0 h 6858000"/>
              <a:gd name="connsiteX1" fmla="*/ 6080697 w 12188825"/>
              <a:gd name="connsiteY1" fmla="*/ 0 h 6858000"/>
              <a:gd name="connsiteX2" fmla="*/ 6080697 w 12188825"/>
              <a:gd name="connsiteY2" fmla="*/ 2898648 h 6858000"/>
              <a:gd name="connsiteX3" fmla="*/ 6108129 w 12188825"/>
              <a:gd name="connsiteY3" fmla="*/ 2898648 h 6858000"/>
              <a:gd name="connsiteX4" fmla="*/ 6108129 w 12188825"/>
              <a:gd name="connsiteY4" fmla="*/ 0 h 6858000"/>
              <a:gd name="connsiteX5" fmla="*/ 12188825 w 12188825"/>
              <a:gd name="connsiteY5" fmla="*/ 0 h 6858000"/>
              <a:gd name="connsiteX6" fmla="*/ 12188825 w 12188825"/>
              <a:gd name="connsiteY6" fmla="*/ 6858000 h 6858000"/>
              <a:gd name="connsiteX7" fmla="*/ 0 w 12188825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8825" h="6858000">
                <a:moveTo>
                  <a:pt x="0" y="0"/>
                </a:moveTo>
                <a:lnTo>
                  <a:pt x="6080697" y="0"/>
                </a:lnTo>
                <a:lnTo>
                  <a:pt x="6080697" y="2898648"/>
                </a:lnTo>
                <a:lnTo>
                  <a:pt x="6108129" y="2898648"/>
                </a:lnTo>
                <a:lnTo>
                  <a:pt x="6108129" y="0"/>
                </a:lnTo>
                <a:lnTo>
                  <a:pt x="12188825" y="0"/>
                </a:lnTo>
                <a:lnTo>
                  <a:pt x="1218882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lang="ru-RU"/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15988" y="2743200"/>
            <a:ext cx="11356848" cy="1627632"/>
          </a:xfrm>
        </p:spPr>
        <p:txBody>
          <a:bodyPr rtlCol="0" anchor="b">
            <a:noAutofit/>
          </a:bodyPr>
          <a:lstStyle>
            <a:lvl1pPr algn="ctr">
              <a:lnSpc>
                <a:spcPct val="90000"/>
              </a:lnSpc>
              <a:defRPr lang="ru-RU" sz="6600" b="0" cap="none" baseline="0"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ru-RU" dirty="0"/>
              <a:t>ЩЕЛКНИТЕ, ЧТОБЫ ИЗМЕНИТЬ СТИЛЬ ОБРАЗЦА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80680" y="4901184"/>
            <a:ext cx="9427464" cy="987552"/>
          </a:xfrm>
        </p:spPr>
        <p:txBody>
          <a:bodyPr rtlCol="0" anchor="t">
            <a:normAutofit/>
          </a:bodyPr>
          <a:lstStyle>
            <a:lvl1pPr marL="0" indent="0" algn="ctr">
              <a:spcBef>
                <a:spcPts val="0"/>
              </a:spcBef>
              <a:buNone/>
              <a:defRPr lang="ru-RU" sz="2400" cap="all" baseline="0">
                <a:solidFill>
                  <a:schemeClr val="accent4">
                    <a:lumMod val="75000"/>
                  </a:schemeClr>
                </a:solidFill>
              </a:defRPr>
            </a:lvl1pPr>
            <a:lvl2pPr marL="457200" indent="0">
              <a:buNone/>
              <a:defRPr lang="ru-RU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lang="ru-RU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lang="ru-RU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lang="ru-RU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lang="ru-RU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lang="ru-RU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lang="ru-RU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lang="ru-RU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2E24B88-F571-25BB-4513-3A17217DC2E5}"/>
              </a:ext>
            </a:extLst>
          </p:cNvPr>
          <p:cNvSpPr/>
          <p:nvPr userDrawn="1"/>
        </p:nvSpPr>
        <p:spPr>
          <a:xfrm rot="5400000">
            <a:off x="4645088" y="1435608"/>
            <a:ext cx="2898648" cy="2743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3970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 и рисун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038C32FC-332A-A13C-E59A-4E60A15CBF6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717409" y="0"/>
            <a:ext cx="4471416" cy="6858000"/>
          </a:xfrm>
          <a:solidFill>
            <a:schemeClr val="accent1"/>
          </a:solidFill>
        </p:spPr>
        <p:txBody>
          <a:bodyPr rtlCol="0" anchor="t">
            <a:noAutofit/>
          </a:bodyPr>
          <a:lstStyle>
            <a:lvl1pPr marL="0" indent="0" algn="ctr">
              <a:buNone/>
              <a:defRPr lang="ru-RU"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1F06E6E-67F1-F80F-CD69-3BF1E814A00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>
            <a:noAutofit/>
          </a:bodyPr>
          <a:lstStyle>
            <a:defPPr>
              <a:defRPr lang="ru-RU"/>
            </a:defPPr>
          </a:lstStyle>
          <a:p>
            <a:pPr rtl="0"/>
            <a:r>
              <a:rPr lang="ru-RU"/>
              <a:t>АНТИЧНАЯ ЛИТЕРАТУРА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FF208DE-A7ED-9CAA-3D46-9581676E6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>
            <a:defPPr>
              <a:defRPr lang="ru-RU"/>
            </a:defPPr>
          </a:lstStyle>
          <a:p>
            <a:pPr rtl="0"/>
            <a:fld id="{DF28FB93-0A08-4E7D-8E63-9EFA29F1E09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id="{7DF5DDB4-0253-D5F5-A233-DC6A9A78728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40080" y="3172968"/>
            <a:ext cx="5102352" cy="2029968"/>
          </a:xfrm>
        </p:spPr>
        <p:txBody>
          <a:bodyPr rtlCol="0">
            <a:noAutofit/>
          </a:bodyPr>
          <a:lstStyle>
            <a:lvl1pPr>
              <a:defRPr lang="ru-RU" sz="1600"/>
            </a:lvl1pPr>
            <a:lvl2pPr>
              <a:defRPr lang="ru-RU" sz="1600"/>
            </a:lvl2pPr>
            <a:lvl3pPr>
              <a:defRPr lang="ru-RU" sz="1600"/>
            </a:lvl3pPr>
            <a:lvl4pPr>
              <a:defRPr lang="ru-RU" sz="1600"/>
            </a:lvl4pPr>
            <a:lvl5pPr>
              <a:defRPr lang="ru-RU" sz="1600"/>
            </a:lvl5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04443289-DF01-FBD1-69E2-EFCCAF58C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640080"/>
            <a:ext cx="6858000" cy="1700784"/>
          </a:xfrm>
        </p:spPr>
        <p:txBody>
          <a:bodyPr rtlCol="0">
            <a:noAutofit/>
          </a:bodyPr>
          <a:lstStyle>
            <a:defPPr>
              <a:defRPr lang="ru-RU"/>
            </a:defPPr>
          </a:lstStyle>
          <a:p>
            <a:pPr rtl="0"/>
            <a:r>
              <a:rPr lang="ru-RU"/>
              <a:t>Образец заголовка</a:t>
            </a:r>
          </a:p>
        </p:txBody>
      </p:sp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20058072-A976-BB1B-E73B-039CA4102FD7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2667000"/>
            <a:ext cx="7722689" cy="0"/>
          </a:xfrm>
          <a:prstGeom prst="line">
            <a:avLst/>
          </a:prstGeom>
          <a:ln w="254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Объект 8">
            <a:extLst>
              <a:ext uri="{FF2B5EF4-FFF2-40B4-BE49-F238E27FC236}">
                <a16:creationId xmlns:a16="http://schemas.microsoft.com/office/drawing/2014/main" id="{A65D0A25-C9DB-7306-466C-DFD2401F85D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202168" y="3172968"/>
            <a:ext cx="3255264" cy="2688336"/>
          </a:xfrm>
        </p:spPr>
        <p:txBody>
          <a:bodyPr lIns="91440" tIns="0" rtlCol="0">
            <a:noAutofit/>
          </a:bodyPr>
          <a:lstStyle>
            <a:lvl1pPr marL="0" indent="0">
              <a:buNone/>
              <a:defRPr lang="ru-RU" sz="2400" cap="all" baseline="0"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  <a:lvl2pPr marL="0" indent="0">
              <a:spcBef>
                <a:spcPts val="1800"/>
              </a:spcBef>
              <a:buNone/>
              <a:defRPr lang="ru-RU" sz="1600">
                <a:solidFill>
                  <a:schemeClr val="accent2">
                    <a:lumMod val="20000"/>
                    <a:lumOff val="80000"/>
                  </a:schemeClr>
                </a:solidFill>
              </a:defRPr>
            </a:lvl2pPr>
            <a:lvl3pPr>
              <a:defRPr lang="ru-RU" sz="1600"/>
            </a:lvl3pPr>
            <a:lvl4pPr>
              <a:defRPr lang="ru-RU" sz="1600"/>
            </a:lvl4pPr>
            <a:lvl5pPr>
              <a:defRPr lang="ru-RU" sz="1600"/>
            </a:lvl5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42394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ключ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6">
            <a:extLst>
              <a:ext uri="{FF2B5EF4-FFF2-40B4-BE49-F238E27FC236}">
                <a16:creationId xmlns:a16="http://schemas.microsoft.com/office/drawing/2014/main" id="{3DE998D3-1DC1-ED0C-84CE-D3710A6AE4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88825" cy="6858000"/>
          </a:xfrm>
          <a:custGeom>
            <a:avLst/>
            <a:gdLst>
              <a:gd name="connsiteX0" fmla="*/ 0 w 12188825"/>
              <a:gd name="connsiteY0" fmla="*/ 0 h 6858000"/>
              <a:gd name="connsiteX1" fmla="*/ 4341813 w 12188825"/>
              <a:gd name="connsiteY1" fmla="*/ 0 h 6858000"/>
              <a:gd name="connsiteX2" fmla="*/ 4341813 w 12188825"/>
              <a:gd name="connsiteY2" fmla="*/ 4745736 h 6858000"/>
              <a:gd name="connsiteX3" fmla="*/ 4369245 w 12188825"/>
              <a:gd name="connsiteY3" fmla="*/ 4745736 h 6858000"/>
              <a:gd name="connsiteX4" fmla="*/ 4369245 w 12188825"/>
              <a:gd name="connsiteY4" fmla="*/ 0 h 6858000"/>
              <a:gd name="connsiteX5" fmla="*/ 12188825 w 12188825"/>
              <a:gd name="connsiteY5" fmla="*/ 0 h 6858000"/>
              <a:gd name="connsiteX6" fmla="*/ 12188825 w 12188825"/>
              <a:gd name="connsiteY6" fmla="*/ 6858000 h 6858000"/>
              <a:gd name="connsiteX7" fmla="*/ 0 w 12188825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8825" h="6858000">
                <a:moveTo>
                  <a:pt x="0" y="0"/>
                </a:moveTo>
                <a:lnTo>
                  <a:pt x="4341813" y="0"/>
                </a:lnTo>
                <a:lnTo>
                  <a:pt x="4341813" y="4745736"/>
                </a:lnTo>
                <a:lnTo>
                  <a:pt x="4369245" y="4745736"/>
                </a:lnTo>
                <a:lnTo>
                  <a:pt x="4369245" y="0"/>
                </a:lnTo>
                <a:lnTo>
                  <a:pt x="12188825" y="0"/>
                </a:lnTo>
                <a:lnTo>
                  <a:pt x="1218882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lang="ru-RU"/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0081" y="640080"/>
            <a:ext cx="3200400" cy="2084832"/>
          </a:xfrm>
        </p:spPr>
        <p:txBody>
          <a:bodyPr rtlCol="0" anchor="t">
            <a:noAutofit/>
          </a:bodyPr>
          <a:lstStyle>
            <a:lvl1pPr algn="l">
              <a:lnSpc>
                <a:spcPct val="90000"/>
              </a:lnSpc>
              <a:defRPr lang="ru-RU" sz="4800" b="0" cap="none" baseline="0"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5CAA1D0-9CC9-4F01-19B8-029FF0FF1254}"/>
              </a:ext>
            </a:extLst>
          </p:cNvPr>
          <p:cNvSpPr/>
          <p:nvPr userDrawn="1"/>
        </p:nvSpPr>
        <p:spPr>
          <a:xfrm rot="5400000">
            <a:off x="1982661" y="2359152"/>
            <a:ext cx="4745736" cy="2743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ru-RU"/>
            </a:defPPr>
          </a:lstStyle>
          <a:p>
            <a:pPr algn="ctr" rtl="0"/>
            <a:endParaRPr lang="ru-RU" dirty="0">
              <a:latin typeface="Calibri" panose="020F0502020204030204" pitchFamily="34" charset="0"/>
            </a:endParaRPr>
          </a:p>
        </p:txBody>
      </p:sp>
      <p:sp>
        <p:nvSpPr>
          <p:cNvPr id="9" name="Текст 2">
            <a:extLst>
              <a:ext uri="{FF2B5EF4-FFF2-40B4-BE49-F238E27FC236}">
                <a16:creationId xmlns:a16="http://schemas.microsoft.com/office/drawing/2014/main" id="{35D20188-2858-4017-16C7-8D8B2EB783AC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873753" y="850260"/>
            <a:ext cx="2276856" cy="711200"/>
          </a:xfrm>
        </p:spPr>
        <p:txBody>
          <a:bodyPr rtlCol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lang="ru-RU" sz="2400" b="0" cap="all" baseline="0">
                <a:solidFill>
                  <a:schemeClr val="accent4">
                    <a:lumMod val="75000"/>
                  </a:schemeClr>
                </a:solidFill>
              </a:defRPr>
            </a:lvl1pPr>
            <a:lvl2pPr marL="457200" indent="0">
              <a:buNone/>
              <a:defRPr lang="ru-RU" sz="2000" b="1"/>
            </a:lvl2pPr>
            <a:lvl3pPr marL="914400" indent="0">
              <a:buNone/>
              <a:defRPr lang="ru-RU" sz="1800" b="1"/>
            </a:lvl3pPr>
            <a:lvl4pPr marL="1371600" indent="0">
              <a:buNone/>
              <a:defRPr lang="ru-RU" sz="1600" b="1"/>
            </a:lvl4pPr>
            <a:lvl5pPr marL="1828800" indent="0">
              <a:buNone/>
              <a:defRPr lang="ru-RU" sz="1600" b="1"/>
            </a:lvl5pPr>
            <a:lvl6pPr marL="2286000" indent="0">
              <a:buNone/>
              <a:defRPr lang="ru-RU" sz="1600" b="1"/>
            </a:lvl6pPr>
            <a:lvl7pPr marL="2743200" indent="0">
              <a:buNone/>
              <a:defRPr lang="ru-RU" sz="1600" b="1"/>
            </a:lvl7pPr>
            <a:lvl8pPr marL="3200400" indent="0">
              <a:buNone/>
              <a:defRPr lang="ru-RU" sz="1600" b="1"/>
            </a:lvl8pPr>
            <a:lvl9pPr marL="3657600" indent="0">
              <a:buNone/>
              <a:defRPr lang="ru-RU" sz="16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10" name="Объект 3">
            <a:extLst>
              <a:ext uri="{FF2B5EF4-FFF2-40B4-BE49-F238E27FC236}">
                <a16:creationId xmlns:a16="http://schemas.microsoft.com/office/drawing/2014/main" id="{3351FF95-77DF-46F6-7673-71454E42DC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73753" y="1380612"/>
            <a:ext cx="2276856" cy="1316736"/>
          </a:xfrm>
        </p:spPr>
        <p:txBody>
          <a:bodyPr rtlCol="0">
            <a:noAutofit/>
          </a:bodyPr>
          <a:lstStyle>
            <a:lvl1pPr>
              <a:lnSpc>
                <a:spcPct val="100000"/>
              </a:lnSpc>
              <a:spcBef>
                <a:spcPts val="1200"/>
              </a:spcBef>
              <a:buClr>
                <a:schemeClr val="accent2">
                  <a:lumMod val="20000"/>
                  <a:lumOff val="80000"/>
                </a:schemeClr>
              </a:buClr>
              <a:defRPr lang="ru-RU" sz="1600"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  <a:lvl2pPr>
              <a:lnSpc>
                <a:spcPct val="100000"/>
              </a:lnSpc>
              <a:spcBef>
                <a:spcPts val="400"/>
              </a:spcBef>
              <a:defRPr lang="ru-RU" sz="1800"/>
            </a:lvl2pPr>
            <a:lvl3pPr>
              <a:lnSpc>
                <a:spcPct val="100000"/>
              </a:lnSpc>
              <a:spcBef>
                <a:spcPts val="400"/>
              </a:spcBef>
              <a:defRPr lang="ru-RU" sz="1600"/>
            </a:lvl3pPr>
            <a:lvl4pPr>
              <a:lnSpc>
                <a:spcPct val="100000"/>
              </a:lnSpc>
              <a:spcBef>
                <a:spcPts val="400"/>
              </a:spcBef>
              <a:defRPr lang="ru-RU" sz="1400"/>
            </a:lvl4pPr>
            <a:lvl5pPr>
              <a:lnSpc>
                <a:spcPct val="100000"/>
              </a:lnSpc>
              <a:spcBef>
                <a:spcPts val="400"/>
              </a:spcBef>
              <a:defRPr lang="ru-RU" sz="1400"/>
            </a:lvl5pPr>
            <a:lvl6pPr>
              <a:defRPr lang="ru-RU" sz="1400"/>
            </a:lvl6pPr>
            <a:lvl7pPr>
              <a:defRPr lang="ru-RU" sz="1400"/>
            </a:lvl7pPr>
            <a:lvl8pPr>
              <a:defRPr lang="ru-RU" sz="1400"/>
            </a:lvl8pPr>
            <a:lvl9pPr>
              <a:defRPr lang="ru-RU" sz="14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11" name="Текст 4">
            <a:extLst>
              <a:ext uri="{FF2B5EF4-FFF2-40B4-BE49-F238E27FC236}">
                <a16:creationId xmlns:a16="http://schemas.microsoft.com/office/drawing/2014/main" id="{D585749F-5840-3B72-40A1-A684044308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873753" y="2807076"/>
            <a:ext cx="2276856" cy="711200"/>
          </a:xfrm>
        </p:spPr>
        <p:txBody>
          <a:bodyPr rtlCol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lang="ru-RU" sz="2400" b="0" cap="all" baseline="0">
                <a:solidFill>
                  <a:schemeClr val="accent4">
                    <a:lumMod val="75000"/>
                  </a:schemeClr>
                </a:solidFill>
              </a:defRPr>
            </a:lvl1pPr>
            <a:lvl2pPr marL="457200" indent="0">
              <a:buNone/>
              <a:defRPr lang="ru-RU" sz="2000" b="1"/>
            </a:lvl2pPr>
            <a:lvl3pPr marL="914400" indent="0">
              <a:buNone/>
              <a:defRPr lang="ru-RU" sz="1800" b="1"/>
            </a:lvl3pPr>
            <a:lvl4pPr marL="1371600" indent="0">
              <a:buNone/>
              <a:defRPr lang="ru-RU" sz="1600" b="1"/>
            </a:lvl4pPr>
            <a:lvl5pPr marL="1828800" indent="0">
              <a:buNone/>
              <a:defRPr lang="ru-RU" sz="1600" b="1"/>
            </a:lvl5pPr>
            <a:lvl6pPr marL="2286000" indent="0">
              <a:buNone/>
              <a:defRPr lang="ru-RU" sz="1600" b="1"/>
            </a:lvl6pPr>
            <a:lvl7pPr marL="2743200" indent="0">
              <a:buNone/>
              <a:defRPr lang="ru-RU" sz="1600" b="1"/>
            </a:lvl7pPr>
            <a:lvl8pPr marL="3200400" indent="0">
              <a:buNone/>
              <a:defRPr lang="ru-RU" sz="1600" b="1"/>
            </a:lvl8pPr>
            <a:lvl9pPr marL="3657600" indent="0">
              <a:buNone/>
              <a:defRPr lang="ru-RU" sz="16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12" name="Объект 5">
            <a:extLst>
              <a:ext uri="{FF2B5EF4-FFF2-40B4-BE49-F238E27FC236}">
                <a16:creationId xmlns:a16="http://schemas.microsoft.com/office/drawing/2014/main" id="{AA075B67-81C5-7714-2DF6-B942F80605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873753" y="3291708"/>
            <a:ext cx="2276856" cy="1316736"/>
          </a:xfrm>
        </p:spPr>
        <p:txBody>
          <a:bodyPr rtlCol="0">
            <a:noAutofit/>
          </a:bodyPr>
          <a:lstStyle>
            <a:lvl1pPr>
              <a:lnSpc>
                <a:spcPct val="100000"/>
              </a:lnSpc>
              <a:spcBef>
                <a:spcPts val="1200"/>
              </a:spcBef>
              <a:buClr>
                <a:schemeClr val="accent2">
                  <a:lumMod val="20000"/>
                  <a:lumOff val="80000"/>
                </a:schemeClr>
              </a:buClr>
              <a:defRPr lang="ru-RU" sz="1600"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  <a:lvl2pPr>
              <a:lnSpc>
                <a:spcPct val="100000"/>
              </a:lnSpc>
              <a:spcBef>
                <a:spcPts val="400"/>
              </a:spcBef>
              <a:defRPr lang="ru-RU" sz="1800"/>
            </a:lvl2pPr>
            <a:lvl3pPr>
              <a:lnSpc>
                <a:spcPct val="100000"/>
              </a:lnSpc>
              <a:spcBef>
                <a:spcPts val="400"/>
              </a:spcBef>
              <a:defRPr lang="ru-RU" sz="1600"/>
            </a:lvl3pPr>
            <a:lvl4pPr>
              <a:lnSpc>
                <a:spcPct val="100000"/>
              </a:lnSpc>
              <a:spcBef>
                <a:spcPts val="400"/>
              </a:spcBef>
              <a:defRPr lang="ru-RU" sz="1400"/>
            </a:lvl4pPr>
            <a:lvl5pPr>
              <a:lnSpc>
                <a:spcPct val="100000"/>
              </a:lnSpc>
              <a:spcBef>
                <a:spcPts val="400"/>
              </a:spcBef>
              <a:defRPr lang="ru-RU" sz="1400"/>
            </a:lvl5pPr>
            <a:lvl6pPr>
              <a:defRPr lang="ru-RU" sz="1400"/>
            </a:lvl6pPr>
            <a:lvl7pPr>
              <a:defRPr lang="ru-RU" sz="1400"/>
            </a:lvl7pPr>
            <a:lvl8pPr>
              <a:defRPr lang="ru-RU" sz="1400"/>
            </a:lvl8pPr>
            <a:lvl9pPr>
              <a:defRPr lang="ru-RU" sz="14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48115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ЩЕЛКНИТЕ, ЧТОБЫ ИЗМЕНИТЬ СТИЛЬ ОБРАЗЦА ЗАГОЛОВКА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АНТИЧНАЯ ЛИТЕРАТУРА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8836898" y="6172200"/>
            <a:ext cx="1218883" cy="304800"/>
          </a:xfrm>
          <a:prstGeom prst="rect">
            <a:avLst/>
          </a:prstGeom>
        </p:spPr>
        <p:txBody>
          <a:bodyPr rtlCol="0"/>
          <a:lstStyle>
            <a:defPPr>
              <a:defRPr lang="ru-RU"/>
            </a:defPPr>
            <a:lvl1pPr>
              <a:defRPr>
                <a:latin typeface="Calibri" panose="020F050202020403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DF28FB93-0A08-4E7D-8E63-9EFA29F1E093}" type="slidenum">
              <a:rPr lang="ru-RU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5934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АНТИЧНАЯ ЛИТЕРАТУРА</a:t>
            </a:r>
            <a:endParaRPr lang="ru-RU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8836898" y="6172200"/>
            <a:ext cx="1218883" cy="304800"/>
          </a:xfrm>
          <a:prstGeom prst="rect">
            <a:avLst/>
          </a:prstGeom>
        </p:spPr>
        <p:txBody>
          <a:bodyPr rtlCol="0"/>
          <a:lstStyle>
            <a:defPPr>
              <a:defRPr lang="ru-RU"/>
            </a:defPPr>
            <a:lvl1pPr>
              <a:defRPr>
                <a:latin typeface="Calibri" panose="020F050202020403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DF28FB93-0A08-4E7D-8E63-9EFA29F1E093}" type="slidenum">
              <a:rPr lang="ru-RU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28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 rtlCol="0" anchor="b">
            <a:noAutofit/>
          </a:bodyPr>
          <a:lstStyle>
            <a:lvl1pPr algn="l">
              <a:defRPr lang="ru-RU" sz="4400" b="0"/>
            </a:lvl1pPr>
          </a:lstStyle>
          <a:p>
            <a:pPr rtl="0"/>
            <a:r>
              <a:rPr lang="ru-RU" dirty="0"/>
              <a:t>ЩЕЛКНИТЕ, ЧТОБЫ ИЗМЕНИТЬ СТИЛЬ ЗАГОЛОВКА НА ОБРАЗЦЕ СЛАЙДА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18883" y="1803400"/>
            <a:ext cx="6602281" cy="4267201"/>
          </a:xfrm>
        </p:spPr>
        <p:txBody>
          <a:bodyPr rtlCol="0">
            <a:normAutofit/>
          </a:bodyPr>
          <a:lstStyle>
            <a:lvl1pPr>
              <a:defRPr lang="ru-RU" sz="2400"/>
            </a:lvl1pPr>
            <a:lvl2pPr>
              <a:defRPr lang="ru-RU" sz="2000"/>
            </a:lvl2pPr>
            <a:lvl3pPr>
              <a:defRPr lang="ru-RU" sz="1800"/>
            </a:lvl3pPr>
            <a:lvl4pPr>
              <a:defRPr lang="ru-RU" sz="1600"/>
            </a:lvl4pPr>
            <a:lvl5pPr>
              <a:defRPr lang="ru-RU" sz="1600"/>
            </a:lvl5pPr>
            <a:lvl6pPr>
              <a:defRPr lang="ru-RU" sz="1600"/>
            </a:lvl6pPr>
            <a:lvl7pPr>
              <a:defRPr lang="ru-RU" sz="1600"/>
            </a:lvl7pPr>
            <a:lvl8pPr>
              <a:defRPr lang="ru-RU" sz="1600" baseline="0"/>
            </a:lvl8pPr>
            <a:lvl9pPr>
              <a:defRPr lang="ru-RU" sz="1600" baseline="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125883" y="1803400"/>
            <a:ext cx="2844060" cy="4267201"/>
          </a:xfrm>
        </p:spPr>
        <p:txBody>
          <a:bodyPr rtlCol="0">
            <a:normAutofit/>
          </a:bodyPr>
          <a:lstStyle>
            <a:lvl1pPr marL="0" indent="0">
              <a:spcBef>
                <a:spcPts val="1600"/>
              </a:spcBef>
              <a:buNone/>
              <a:defRPr lang="ru-RU" sz="2000"/>
            </a:lvl1pPr>
            <a:lvl2pPr marL="457200" indent="0">
              <a:buNone/>
              <a:defRPr lang="ru-RU" sz="1200"/>
            </a:lvl2pPr>
            <a:lvl3pPr marL="914400" indent="0">
              <a:buNone/>
              <a:defRPr lang="ru-RU" sz="1000"/>
            </a:lvl3pPr>
            <a:lvl4pPr marL="1371600" indent="0">
              <a:buNone/>
              <a:defRPr lang="ru-RU" sz="900"/>
            </a:lvl4pPr>
            <a:lvl5pPr marL="1828800" indent="0">
              <a:buNone/>
              <a:defRPr lang="ru-RU" sz="900"/>
            </a:lvl5pPr>
            <a:lvl6pPr marL="2286000" indent="0">
              <a:buNone/>
              <a:defRPr lang="ru-RU" sz="900"/>
            </a:lvl6pPr>
            <a:lvl7pPr marL="2743200" indent="0">
              <a:buNone/>
              <a:defRPr lang="ru-RU" sz="900"/>
            </a:lvl7pPr>
            <a:lvl8pPr marL="3200400" indent="0">
              <a:buNone/>
              <a:defRPr lang="ru-RU" sz="900"/>
            </a:lvl8pPr>
            <a:lvl9pPr marL="3657600" indent="0">
              <a:buNone/>
              <a:defRPr lang="ru-RU" sz="9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АНТИЧНАЯ ЛИТЕРАТУРА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836898" y="6172200"/>
            <a:ext cx="1218883" cy="304800"/>
          </a:xfrm>
          <a:prstGeom prst="rect">
            <a:avLst/>
          </a:prstGeom>
        </p:spPr>
        <p:txBody>
          <a:bodyPr rtlCol="0"/>
          <a:lstStyle>
            <a:defPPr>
              <a:defRPr lang="ru-RU"/>
            </a:defPPr>
            <a:lvl1pPr>
              <a:defRPr>
                <a:latin typeface="Calibri" panose="020F050202020403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DF28FB93-0A08-4E7D-8E63-9EFA29F1E093}" type="slidenum">
              <a:rPr lang="ru-RU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864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 rtlCol="0" anchor="b">
            <a:noAutofit/>
          </a:bodyPr>
          <a:lstStyle>
            <a:lvl1pPr algn="l">
              <a:defRPr lang="ru-RU" sz="4400" b="0">
                <a:latin typeface="Book Antiqua" panose="02040602050305030304" pitchFamily="18" charset="0"/>
              </a:defRPr>
            </a:lvl1pPr>
          </a:lstStyle>
          <a:p>
            <a:pPr rtl="0"/>
            <a:r>
              <a:rPr lang="ru-RU" dirty="0"/>
              <a:t>ЩЕЛКНИТЕ, ЧТОБЫ ИЗМЕНИТЬ СТИЛЬ ЗАГОЛОВКА НА ОБРАЗЦЕ СЛАЙДА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218883" y="1803400"/>
            <a:ext cx="6602280" cy="42672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>
            <a:defPPr>
              <a:defRPr lang="ru-RU"/>
            </a:defPPr>
          </a:lstStyle>
          <a:p>
            <a:pPr algn="ctr" rtl="0"/>
            <a:endParaRPr lang="ru-RU" dirty="0">
              <a:latin typeface="Calibri" panose="020F0502020204030204" pitchFamily="34" charset="0"/>
            </a:endParaRPr>
          </a:p>
        </p:txBody>
      </p: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/>
          </p:cNvSpPr>
          <p:nvPr>
            <p:ph type="pic" idx="1"/>
          </p:nvPr>
        </p:nvSpPr>
        <p:spPr>
          <a:xfrm>
            <a:off x="1338739" y="1925320"/>
            <a:ext cx="6362567" cy="4023360"/>
          </a:xfrm>
          <a:solidFill>
            <a:schemeClr val="bg2"/>
          </a:solidFill>
        </p:spPr>
        <p:txBody>
          <a:bodyPr tIns="914400" rtlCol="0">
            <a:normAutofit/>
          </a:bodyPr>
          <a:lstStyle>
            <a:lvl1pPr marL="0" indent="0" algn="ctr">
              <a:buNone/>
              <a:defRPr lang="ru-RU" sz="2400"/>
            </a:lvl1pPr>
            <a:lvl2pPr marL="457200" indent="0">
              <a:buNone/>
              <a:defRPr lang="ru-RU" sz="2800"/>
            </a:lvl2pPr>
            <a:lvl3pPr marL="914400" indent="0">
              <a:buNone/>
              <a:defRPr lang="ru-RU" sz="2400"/>
            </a:lvl3pPr>
            <a:lvl4pPr marL="1371600" indent="0">
              <a:buNone/>
              <a:defRPr lang="ru-RU" sz="2000"/>
            </a:lvl4pPr>
            <a:lvl5pPr marL="1828800" indent="0">
              <a:buNone/>
              <a:defRPr lang="ru-RU" sz="2000"/>
            </a:lvl5pPr>
            <a:lvl6pPr marL="2286000" indent="0">
              <a:buNone/>
              <a:defRPr lang="ru-RU" sz="2000"/>
            </a:lvl6pPr>
            <a:lvl7pPr marL="2743200" indent="0">
              <a:buNone/>
              <a:defRPr lang="ru-RU" sz="2000"/>
            </a:lvl7pPr>
            <a:lvl8pPr marL="3200400" indent="0">
              <a:buNone/>
              <a:defRPr lang="ru-RU" sz="2000"/>
            </a:lvl8pPr>
            <a:lvl9pPr marL="3657600" indent="0">
              <a:buNone/>
              <a:defRPr lang="ru-RU" sz="2000"/>
            </a:lvl9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125883" y="1803401"/>
            <a:ext cx="2844060" cy="4165600"/>
          </a:xfrm>
        </p:spPr>
        <p:txBody>
          <a:bodyPr rtlCol="0">
            <a:normAutofit/>
          </a:bodyPr>
          <a:lstStyle>
            <a:lvl1pPr marL="0" indent="0">
              <a:spcBef>
                <a:spcPts val="1600"/>
              </a:spcBef>
              <a:buNone/>
              <a:defRPr lang="ru-RU" sz="24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lang="ru-RU" sz="1200"/>
            </a:lvl2pPr>
            <a:lvl3pPr marL="914400" indent="0">
              <a:buNone/>
              <a:defRPr lang="ru-RU" sz="1000"/>
            </a:lvl3pPr>
            <a:lvl4pPr marL="1371600" indent="0">
              <a:buNone/>
              <a:defRPr lang="ru-RU" sz="900"/>
            </a:lvl4pPr>
            <a:lvl5pPr marL="1828800" indent="0">
              <a:buNone/>
              <a:defRPr lang="ru-RU" sz="900"/>
            </a:lvl5pPr>
            <a:lvl6pPr marL="2286000" indent="0">
              <a:buNone/>
              <a:defRPr lang="ru-RU" sz="900"/>
            </a:lvl6pPr>
            <a:lvl7pPr marL="2743200" indent="0">
              <a:buNone/>
              <a:defRPr lang="ru-RU" sz="900"/>
            </a:lvl7pPr>
            <a:lvl8pPr marL="3200400" indent="0">
              <a:buNone/>
              <a:defRPr lang="ru-RU" sz="900"/>
            </a:lvl8pPr>
            <a:lvl9pPr marL="3657600" indent="0">
              <a:buNone/>
              <a:defRPr lang="ru-RU" sz="9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АНТИЧНАЯ ЛИТЕРАТУРА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836898" y="6172200"/>
            <a:ext cx="1218883" cy="304800"/>
          </a:xfrm>
          <a:prstGeom prst="rect">
            <a:avLst/>
          </a:prstGeom>
        </p:spPr>
        <p:txBody>
          <a:bodyPr rtlCol="0"/>
          <a:lstStyle>
            <a:defPPr>
              <a:defRPr lang="ru-RU"/>
            </a:defPPr>
            <a:lvl1pPr>
              <a:defRPr>
                <a:latin typeface="Calibri" panose="020F050202020403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DF28FB93-0A08-4E7D-8E63-9EFA29F1E093}" type="slidenum">
              <a:rPr lang="ru-RU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505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, объект и рисун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038C32FC-332A-A13C-E59A-4E60A15CBF6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18577" y="0"/>
            <a:ext cx="4270248" cy="6858000"/>
          </a:xfrm>
          <a:solidFill>
            <a:schemeClr val="bg2"/>
          </a:solidFill>
        </p:spPr>
        <p:txBody>
          <a:bodyPr rtlCol="0" anchor="ctr"/>
          <a:lstStyle>
            <a:lvl1pPr marL="0" indent="0" algn="ctr">
              <a:buNone/>
              <a:defRPr lang="ru-RU"/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1F06E6E-67F1-F80F-CD69-3BF1E814A00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АНТИЧНАЯ ЛИТЕРАТУРА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FF208DE-A7ED-9CAA-3D46-9581676E6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DF28FB93-0A08-4E7D-8E63-9EFA29F1E093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22AF402F-F8C6-E5B1-65C7-DFC0D8ED0878}"/>
              </a:ext>
            </a:extLst>
          </p:cNvPr>
          <p:cNvCxnSpPr>
            <a:cxnSpLocks/>
          </p:cNvCxnSpPr>
          <p:nvPr userDrawn="1"/>
        </p:nvCxnSpPr>
        <p:spPr>
          <a:xfrm>
            <a:off x="1522413" y="2743200"/>
            <a:ext cx="0" cy="4114800"/>
          </a:xfrm>
          <a:prstGeom prst="line">
            <a:avLst/>
          </a:prstGeom>
          <a:ln w="254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Объект 8">
            <a:extLst>
              <a:ext uri="{FF2B5EF4-FFF2-40B4-BE49-F238E27FC236}">
                <a16:creationId xmlns:a16="http://schemas.microsoft.com/office/drawing/2014/main" id="{7DF5DDB4-0253-D5F5-A233-DC6A9A78728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828800" y="2743200"/>
            <a:ext cx="5102352" cy="2157984"/>
          </a:xfrm>
        </p:spPr>
        <p:txBody>
          <a:bodyPr rtlCol="0">
            <a:normAutofit/>
          </a:bodyPr>
          <a:lstStyle>
            <a:lvl1pPr>
              <a:defRPr lang="ru-RU" sz="1600"/>
            </a:lvl1pPr>
            <a:lvl2pPr>
              <a:defRPr lang="ru-RU" sz="1600"/>
            </a:lvl2pPr>
            <a:lvl3pPr>
              <a:defRPr lang="ru-RU" sz="1600"/>
            </a:lvl3pPr>
            <a:lvl4pPr>
              <a:defRPr lang="ru-RU" sz="1600"/>
            </a:lvl4pPr>
            <a:lvl5pPr>
              <a:defRPr lang="ru-RU" sz="1600"/>
            </a:lvl5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04443289-DF01-FBD1-69E2-EFCCAF58C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640080"/>
            <a:ext cx="6858000" cy="1700784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3911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 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1F06E6E-67F1-F80F-CD69-3BF1E814A00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 lang="ru-RU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dirty="0"/>
              <a:t>АНТИЧНАЯ ЛИТЕРАТУРА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FF208DE-A7ED-9CAA-3D46-9581676E6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lang="ru-RU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rtl="0"/>
            <a:fld id="{DF28FB93-0A08-4E7D-8E63-9EFA29F1E09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id="{7DF5DDB4-0253-D5F5-A233-DC6A9A78728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220660" y="2386584"/>
            <a:ext cx="9747504" cy="4014216"/>
          </a:xfrm>
        </p:spPr>
        <p:txBody>
          <a:bodyPr rtlCol="0">
            <a:normAutofit/>
          </a:bodyPr>
          <a:lstStyle>
            <a:lvl1pPr>
              <a:defRPr lang="ru-RU" sz="1600"/>
            </a:lvl1pPr>
            <a:lvl2pPr>
              <a:defRPr lang="ru-RU" sz="1600"/>
            </a:lvl2pPr>
            <a:lvl3pPr>
              <a:defRPr lang="ru-RU" sz="1600"/>
            </a:lvl3pPr>
            <a:lvl4pPr>
              <a:defRPr lang="ru-RU" sz="1600"/>
            </a:lvl4pPr>
            <a:lvl5pPr>
              <a:defRPr lang="ru-RU" sz="1600"/>
            </a:lvl5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E196DA-ED88-0EDC-A28F-7426416C0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0660" y="640080"/>
            <a:ext cx="9747504" cy="1625600"/>
          </a:xfrm>
        </p:spPr>
        <p:txBody>
          <a:bodyPr rtlCol="0"/>
          <a:lstStyle>
            <a:lvl1pPr algn="ctr">
              <a:defRPr lang="ru-RU"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0462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, два объекта и рисун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038C32FC-332A-A13C-E59A-4E60A15CBF6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3355848" cy="6858000"/>
          </a:xfrm>
          <a:solidFill>
            <a:schemeClr val="bg2"/>
          </a:solidFill>
        </p:spPr>
        <p:txBody>
          <a:bodyPr rtlCol="0" anchor="ctr"/>
          <a:lstStyle>
            <a:lvl1pPr marL="0" indent="0" algn="ctr">
              <a:buNone/>
              <a:defRPr lang="ru-RU"/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1F06E6E-67F1-F80F-CD69-3BF1E814A00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dirty="0"/>
              <a:t>АНТИЧНАЯ ЛИТЕРАТУРА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FF208DE-A7ED-9CAA-3D46-9581676E6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DF28FB93-0A08-4E7D-8E63-9EFA29F1E09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id="{7DF5DDB4-0253-D5F5-A233-DC6A9A78728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178808" y="2862072"/>
            <a:ext cx="7397496" cy="1572768"/>
          </a:xfrm>
        </p:spPr>
        <p:txBody>
          <a:bodyPr rtlCol="0">
            <a:normAutofit/>
          </a:bodyPr>
          <a:lstStyle>
            <a:lvl1pPr>
              <a:defRPr lang="ru-RU" sz="1600"/>
            </a:lvl1pPr>
            <a:lvl2pPr>
              <a:defRPr lang="ru-RU" sz="1600"/>
            </a:lvl2pPr>
            <a:lvl3pPr>
              <a:defRPr lang="ru-RU" sz="1600"/>
            </a:lvl3pPr>
            <a:lvl4pPr>
              <a:defRPr lang="ru-RU" sz="1600"/>
            </a:lvl4pPr>
            <a:lvl5pPr>
              <a:defRPr lang="ru-RU" sz="1600"/>
            </a:lvl5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04443289-DF01-FBD1-69E2-EFCCAF58C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8808" y="640080"/>
            <a:ext cx="7397496" cy="1773936"/>
          </a:xfrm>
        </p:spPr>
        <p:txBody>
          <a:bodyPr rtlCol="0" anchor="t" anchorCtr="0"/>
          <a:lstStyle>
            <a:defPPr>
              <a:defRPr lang="ru-RU"/>
            </a:def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2" name="Объект 8">
            <a:extLst>
              <a:ext uri="{FF2B5EF4-FFF2-40B4-BE49-F238E27FC236}">
                <a16:creationId xmlns:a16="http://schemas.microsoft.com/office/drawing/2014/main" id="{D5E17843-7672-6C71-1608-D794830CE89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160520" y="4846320"/>
            <a:ext cx="7397496" cy="1170432"/>
          </a:xfrm>
        </p:spPr>
        <p:txBody>
          <a:bodyPr rtlCol="0">
            <a:noAutofit/>
          </a:bodyPr>
          <a:lstStyle>
            <a:lvl1pPr>
              <a:spcBef>
                <a:spcPts val="1200"/>
              </a:spcBef>
              <a:defRPr lang="ru-RU" sz="1200"/>
            </a:lvl1pPr>
            <a:lvl2pPr>
              <a:spcBef>
                <a:spcPts val="1200"/>
              </a:spcBef>
              <a:defRPr lang="ru-RU" sz="1200"/>
            </a:lvl2pPr>
            <a:lvl3pPr>
              <a:spcBef>
                <a:spcPts val="1200"/>
              </a:spcBef>
              <a:defRPr lang="ru-RU" sz="1200"/>
            </a:lvl3pPr>
            <a:lvl4pPr>
              <a:spcBef>
                <a:spcPts val="1200"/>
              </a:spcBef>
              <a:defRPr lang="ru-RU" sz="1200"/>
            </a:lvl4pPr>
            <a:lvl5pPr>
              <a:spcBef>
                <a:spcPts val="1200"/>
              </a:spcBef>
              <a:defRPr lang="ru-RU" sz="1200"/>
            </a:lvl5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7177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, два объекта и рисунок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038C32FC-332A-A13C-E59A-4E60A15CBF6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915400" y="0"/>
            <a:ext cx="2587752" cy="6858000"/>
          </a:xfrm>
          <a:solidFill>
            <a:schemeClr val="bg2"/>
          </a:solidFill>
        </p:spPr>
        <p:txBody>
          <a:bodyPr rtlCol="0" anchor="ctr"/>
          <a:lstStyle>
            <a:lvl1pPr marL="0" indent="0" algn="ctr">
              <a:buNone/>
              <a:defRPr lang="ru-RU"/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1F06E6E-67F1-F80F-CD69-3BF1E814A00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dirty="0"/>
              <a:t>АНТИЧНАЯ ЛИТЕРАТУРА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FF208DE-A7ED-9CAA-3D46-9581676E6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DF28FB93-0A08-4E7D-8E63-9EFA29F1E09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id="{7DF5DDB4-0253-D5F5-A233-DC6A9A78728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40080" y="2679192"/>
            <a:ext cx="7242048" cy="1170432"/>
          </a:xfrm>
        </p:spPr>
        <p:txBody>
          <a:bodyPr rtlCol="0">
            <a:noAutofit/>
          </a:bodyPr>
          <a:lstStyle>
            <a:lvl1pPr>
              <a:spcBef>
                <a:spcPts val="1200"/>
              </a:spcBef>
              <a:buClr>
                <a:schemeClr val="accent2">
                  <a:lumMod val="20000"/>
                  <a:lumOff val="80000"/>
                </a:schemeClr>
              </a:buClr>
              <a:defRPr lang="ru-RU" sz="1200"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  <a:lvl2pPr>
              <a:spcBef>
                <a:spcPts val="1200"/>
              </a:spcBef>
              <a:buClr>
                <a:schemeClr val="accent2">
                  <a:lumMod val="20000"/>
                  <a:lumOff val="80000"/>
                </a:schemeClr>
              </a:buClr>
              <a:defRPr lang="ru-RU" sz="1200">
                <a:solidFill>
                  <a:schemeClr val="accent2">
                    <a:lumMod val="20000"/>
                    <a:lumOff val="80000"/>
                  </a:schemeClr>
                </a:solidFill>
              </a:defRPr>
            </a:lvl2pPr>
            <a:lvl3pPr>
              <a:spcBef>
                <a:spcPts val="1200"/>
              </a:spcBef>
              <a:buClr>
                <a:schemeClr val="accent2">
                  <a:lumMod val="20000"/>
                  <a:lumOff val="80000"/>
                </a:schemeClr>
              </a:buClr>
              <a:defRPr lang="ru-RU" sz="1200">
                <a:solidFill>
                  <a:schemeClr val="accent2">
                    <a:lumMod val="20000"/>
                    <a:lumOff val="80000"/>
                  </a:schemeClr>
                </a:solidFill>
              </a:defRPr>
            </a:lvl3pPr>
            <a:lvl4pPr>
              <a:spcBef>
                <a:spcPts val="1200"/>
              </a:spcBef>
              <a:buClr>
                <a:schemeClr val="accent2">
                  <a:lumMod val="20000"/>
                  <a:lumOff val="80000"/>
                </a:schemeClr>
              </a:buClr>
              <a:defRPr lang="ru-RU" sz="1200">
                <a:solidFill>
                  <a:schemeClr val="accent2">
                    <a:lumMod val="20000"/>
                    <a:lumOff val="80000"/>
                  </a:schemeClr>
                </a:solidFill>
              </a:defRPr>
            </a:lvl4pPr>
            <a:lvl5pPr>
              <a:spcBef>
                <a:spcPts val="1200"/>
              </a:spcBef>
              <a:buClr>
                <a:schemeClr val="accent2">
                  <a:lumMod val="20000"/>
                  <a:lumOff val="80000"/>
                </a:schemeClr>
              </a:buClr>
              <a:defRPr lang="ru-RU" sz="1200">
                <a:solidFill>
                  <a:schemeClr val="accent2">
                    <a:lumMod val="20000"/>
                    <a:lumOff val="80000"/>
                  </a:schemeClr>
                </a:solidFill>
              </a:defRPr>
            </a:lvl5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04443289-DF01-FBD1-69E2-EFCCAF58C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640080"/>
            <a:ext cx="6858000" cy="1700784"/>
          </a:xfrm>
        </p:spPr>
        <p:txBody>
          <a:bodyPr rtlCol="0"/>
          <a:lstStyle>
            <a:lvl1pPr>
              <a:defRPr lang="ru-RU"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2" name="Объект 8">
            <a:extLst>
              <a:ext uri="{FF2B5EF4-FFF2-40B4-BE49-F238E27FC236}">
                <a16:creationId xmlns:a16="http://schemas.microsoft.com/office/drawing/2014/main" id="{7856CD97-B46D-FEB2-B35C-2890C62DB54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40080" y="4059936"/>
            <a:ext cx="7242048" cy="2130552"/>
          </a:xfrm>
        </p:spPr>
        <p:txBody>
          <a:bodyPr rtlCol="0">
            <a:normAutofit/>
          </a:bodyPr>
          <a:lstStyle>
            <a:lvl1pPr>
              <a:buClr>
                <a:schemeClr val="accent2">
                  <a:lumMod val="20000"/>
                  <a:lumOff val="80000"/>
                </a:schemeClr>
              </a:buClr>
              <a:defRPr lang="ru-RU" sz="1200"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  <a:lvl2pPr>
              <a:buClr>
                <a:schemeClr val="accent2">
                  <a:lumMod val="20000"/>
                  <a:lumOff val="80000"/>
                </a:schemeClr>
              </a:buClr>
              <a:defRPr lang="ru-RU" sz="1200">
                <a:solidFill>
                  <a:schemeClr val="accent2">
                    <a:lumMod val="20000"/>
                    <a:lumOff val="80000"/>
                  </a:schemeClr>
                </a:solidFill>
              </a:defRPr>
            </a:lvl2pPr>
            <a:lvl3pPr>
              <a:buClr>
                <a:schemeClr val="accent2">
                  <a:lumMod val="20000"/>
                  <a:lumOff val="80000"/>
                </a:schemeClr>
              </a:buClr>
              <a:defRPr lang="ru-RU" sz="1200">
                <a:solidFill>
                  <a:schemeClr val="accent2">
                    <a:lumMod val="20000"/>
                    <a:lumOff val="80000"/>
                  </a:schemeClr>
                </a:solidFill>
              </a:defRPr>
            </a:lvl3pPr>
            <a:lvl4pPr>
              <a:buClr>
                <a:schemeClr val="accent2">
                  <a:lumMod val="20000"/>
                  <a:lumOff val="80000"/>
                </a:schemeClr>
              </a:buClr>
              <a:defRPr lang="ru-RU" sz="1200">
                <a:solidFill>
                  <a:schemeClr val="accent2">
                    <a:lumMod val="20000"/>
                    <a:lumOff val="80000"/>
                  </a:schemeClr>
                </a:solidFill>
              </a:defRPr>
            </a:lvl4pPr>
            <a:lvl5pPr>
              <a:buClr>
                <a:schemeClr val="accent2">
                  <a:lumMod val="20000"/>
                  <a:lumOff val="80000"/>
                </a:schemeClr>
              </a:buClr>
              <a:defRPr lang="ru-RU" sz="1200">
                <a:solidFill>
                  <a:schemeClr val="accent2">
                    <a:lumMod val="20000"/>
                    <a:lumOff val="80000"/>
                  </a:schemeClr>
                </a:solidFill>
              </a:defRPr>
            </a:lvl5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59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Рисунок 14">
            <a:extLst>
              <a:ext uri="{FF2B5EF4-FFF2-40B4-BE49-F238E27FC236}">
                <a16:creationId xmlns:a16="http://schemas.microsoft.com/office/drawing/2014/main" id="{8157CF4D-A5B0-F63D-3033-42520894BFE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2188825" cy="6858000"/>
          </a:xfrm>
          <a:custGeom>
            <a:avLst/>
            <a:gdLst>
              <a:gd name="connsiteX0" fmla="*/ 4759389 w 12188825"/>
              <a:gd name="connsiteY0" fmla="*/ 4787265 h 6858000"/>
              <a:gd name="connsiteX1" fmla="*/ 4759389 w 12188825"/>
              <a:gd name="connsiteY1" fmla="*/ 4814697 h 6858000"/>
              <a:gd name="connsiteX2" fmla="*/ 7429437 w 12188825"/>
              <a:gd name="connsiteY2" fmla="*/ 4814697 h 6858000"/>
              <a:gd name="connsiteX3" fmla="*/ 7429437 w 12188825"/>
              <a:gd name="connsiteY3" fmla="*/ 4787265 h 6858000"/>
              <a:gd name="connsiteX4" fmla="*/ 0 w 12188825"/>
              <a:gd name="connsiteY4" fmla="*/ 0 h 6858000"/>
              <a:gd name="connsiteX5" fmla="*/ 12188825 w 12188825"/>
              <a:gd name="connsiteY5" fmla="*/ 0 h 6858000"/>
              <a:gd name="connsiteX6" fmla="*/ 12188825 w 12188825"/>
              <a:gd name="connsiteY6" fmla="*/ 6858000 h 6858000"/>
              <a:gd name="connsiteX7" fmla="*/ 0 w 12188825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8825" h="6858000">
                <a:moveTo>
                  <a:pt x="4759389" y="4787265"/>
                </a:moveTo>
                <a:lnTo>
                  <a:pt x="4759389" y="4814697"/>
                </a:lnTo>
                <a:lnTo>
                  <a:pt x="7429437" y="4814697"/>
                </a:lnTo>
                <a:lnTo>
                  <a:pt x="7429437" y="4787265"/>
                </a:lnTo>
                <a:close/>
                <a:moveTo>
                  <a:pt x="0" y="0"/>
                </a:moveTo>
                <a:lnTo>
                  <a:pt x="12188825" y="0"/>
                </a:lnTo>
                <a:lnTo>
                  <a:pt x="1218882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lang="ru-RU"/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15988" y="3657600"/>
            <a:ext cx="11356848" cy="941832"/>
          </a:xfrm>
        </p:spPr>
        <p:txBody>
          <a:bodyPr rtlCol="0" anchor="t">
            <a:normAutofit/>
          </a:bodyPr>
          <a:lstStyle>
            <a:lvl1pPr algn="ctr">
              <a:lnSpc>
                <a:spcPct val="90000"/>
              </a:lnSpc>
              <a:defRPr lang="ru-RU" sz="4800" b="0" cap="none" baseline="0"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ru-RU" dirty="0"/>
              <a:t>ЩЕЛКНИТЕ, ЧТОБЫ ИЗМЕНИТЬ СТИЛЬ ОБРАЗЦА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80680" y="5129784"/>
            <a:ext cx="9427464" cy="987552"/>
          </a:xfrm>
        </p:spPr>
        <p:txBody>
          <a:bodyPr rtlCol="0" anchor="t">
            <a:normAutofit/>
          </a:bodyPr>
          <a:lstStyle>
            <a:lvl1pPr marL="0" indent="0" algn="ctr">
              <a:spcBef>
                <a:spcPts val="0"/>
              </a:spcBef>
              <a:buNone/>
              <a:defRPr lang="ru-RU" sz="2400" cap="all" baseline="0">
                <a:solidFill>
                  <a:schemeClr val="accent4">
                    <a:lumMod val="75000"/>
                  </a:schemeClr>
                </a:solidFill>
              </a:defRPr>
            </a:lvl1pPr>
            <a:lvl2pPr marL="457200" indent="0">
              <a:buNone/>
              <a:defRPr lang="ru-RU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lang="ru-RU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lang="ru-RU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lang="ru-RU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lang="ru-RU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lang="ru-RU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lang="ru-RU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lang="ru-RU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DC6E071-6E0A-A6A5-AC43-072450B96555}"/>
              </a:ext>
            </a:extLst>
          </p:cNvPr>
          <p:cNvSpPr/>
          <p:nvPr userDrawn="1"/>
        </p:nvSpPr>
        <p:spPr>
          <a:xfrm>
            <a:off x="4759388" y="4787265"/>
            <a:ext cx="2670048" cy="2743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62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A6CCC78F-07A7-7F5C-E67F-2CFC846E0DE1}"/>
              </a:ext>
            </a:extLst>
          </p:cNvPr>
          <p:cNvSpPr/>
          <p:nvPr userDrawn="1"/>
        </p:nvSpPr>
        <p:spPr>
          <a:xfrm>
            <a:off x="3813048" y="612648"/>
            <a:ext cx="7635240" cy="5486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>
              <a:latin typeface="Calibri" panose="020F0502020204030204" pitchFamily="34" charset="0"/>
            </a:endParaRPr>
          </a:p>
        </p:txBody>
      </p:sp>
      <p:sp>
        <p:nvSpPr>
          <p:cNvPr id="17" name="Рисунок 16">
            <a:extLst>
              <a:ext uri="{FF2B5EF4-FFF2-40B4-BE49-F238E27FC236}">
                <a16:creationId xmlns:a16="http://schemas.microsoft.com/office/drawing/2014/main" id="{5D7FFB3F-B685-7C31-5080-632B0441EAD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8906256" cy="6858000"/>
          </a:xfrm>
          <a:custGeom>
            <a:avLst/>
            <a:gdLst>
              <a:gd name="connsiteX0" fmla="*/ 0 w 8906256"/>
              <a:gd name="connsiteY0" fmla="*/ 0 h 6858000"/>
              <a:gd name="connsiteX1" fmla="*/ 8906256 w 8906256"/>
              <a:gd name="connsiteY1" fmla="*/ 0 h 6858000"/>
              <a:gd name="connsiteX2" fmla="*/ 8906256 w 8906256"/>
              <a:gd name="connsiteY2" fmla="*/ 612648 h 6858000"/>
              <a:gd name="connsiteX3" fmla="*/ 4945285 w 8906256"/>
              <a:gd name="connsiteY3" fmla="*/ 612648 h 6858000"/>
              <a:gd name="connsiteX4" fmla="*/ 3813048 w 8906256"/>
              <a:gd name="connsiteY4" fmla="*/ 612648 h 6858000"/>
              <a:gd name="connsiteX5" fmla="*/ 3813048 w 8906256"/>
              <a:gd name="connsiteY5" fmla="*/ 6099048 h 6858000"/>
              <a:gd name="connsiteX6" fmla="*/ 4945285 w 8906256"/>
              <a:gd name="connsiteY6" fmla="*/ 6099048 h 6858000"/>
              <a:gd name="connsiteX7" fmla="*/ 8906256 w 8906256"/>
              <a:gd name="connsiteY7" fmla="*/ 6099048 h 6858000"/>
              <a:gd name="connsiteX8" fmla="*/ 8906256 w 8906256"/>
              <a:gd name="connsiteY8" fmla="*/ 6858000 h 6858000"/>
              <a:gd name="connsiteX9" fmla="*/ 0 w 8906256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906256" h="6858000">
                <a:moveTo>
                  <a:pt x="0" y="0"/>
                </a:moveTo>
                <a:lnTo>
                  <a:pt x="8906256" y="0"/>
                </a:lnTo>
                <a:lnTo>
                  <a:pt x="8906256" y="612648"/>
                </a:lnTo>
                <a:lnTo>
                  <a:pt x="4945285" y="612648"/>
                </a:lnTo>
                <a:lnTo>
                  <a:pt x="3813048" y="612648"/>
                </a:lnTo>
                <a:lnTo>
                  <a:pt x="3813048" y="6099048"/>
                </a:lnTo>
                <a:lnTo>
                  <a:pt x="4945285" y="6099048"/>
                </a:lnTo>
                <a:lnTo>
                  <a:pt x="8906256" y="6099048"/>
                </a:lnTo>
                <a:lnTo>
                  <a:pt x="890625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lang="ru-RU"/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1F06E6E-67F1-F80F-CD69-3BF1E814A00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dirty="0"/>
              <a:t>АНТИЧНАЯ ЛИТЕРАТУРА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FF208DE-A7ED-9CAA-3D46-9581676E6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DF28FB93-0A08-4E7D-8E63-9EFA29F1E093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21A4DAAA-F386-CC30-C391-320517CB5974}"/>
              </a:ext>
            </a:extLst>
          </p:cNvPr>
          <p:cNvCxnSpPr>
            <a:cxnSpLocks/>
          </p:cNvCxnSpPr>
          <p:nvPr userDrawn="1"/>
        </p:nvCxnSpPr>
        <p:spPr>
          <a:xfrm>
            <a:off x="4570412" y="3886200"/>
            <a:ext cx="6871852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E89B1E0A-D5BC-6920-B6F6-E799F22323B0}"/>
              </a:ext>
            </a:extLst>
          </p:cNvPr>
          <p:cNvCxnSpPr>
            <a:cxnSpLocks/>
          </p:cNvCxnSpPr>
          <p:nvPr userDrawn="1"/>
        </p:nvCxnSpPr>
        <p:spPr>
          <a:xfrm>
            <a:off x="11444684" y="3886200"/>
            <a:ext cx="744141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04443289-DF01-FBD1-69E2-EFCCAF58C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4840" y="1389888"/>
            <a:ext cx="6327648" cy="2304288"/>
          </a:xfrm>
        </p:spPr>
        <p:txBody>
          <a:bodyPr rtlCol="0"/>
          <a:lstStyle>
            <a:lvl1pPr>
              <a:defRPr lang="ru-RU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3" name="Текст 2">
            <a:extLst>
              <a:ext uri="{FF2B5EF4-FFF2-40B4-BE49-F238E27FC236}">
                <a16:creationId xmlns:a16="http://schemas.microsoft.com/office/drawing/2014/main" id="{B4A24C6E-B46B-052B-14AF-08C705E55A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30368" y="3813048"/>
            <a:ext cx="2112264" cy="711200"/>
          </a:xfrm>
        </p:spPr>
        <p:txBody>
          <a:bodyPr rtlCol="0" anchor="b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lang="ru-RU" sz="1600" b="1" cap="all" baseline="0"/>
            </a:lvl1pPr>
            <a:lvl2pPr marL="457200" indent="0">
              <a:buNone/>
              <a:defRPr lang="ru-RU" sz="2000" b="1"/>
            </a:lvl2pPr>
            <a:lvl3pPr marL="914400" indent="0">
              <a:buNone/>
              <a:defRPr lang="ru-RU" sz="1800" b="1"/>
            </a:lvl3pPr>
            <a:lvl4pPr marL="1371600" indent="0">
              <a:buNone/>
              <a:defRPr lang="ru-RU" sz="1600" b="1"/>
            </a:lvl4pPr>
            <a:lvl5pPr marL="1828800" indent="0">
              <a:buNone/>
              <a:defRPr lang="ru-RU" sz="1600" b="1"/>
            </a:lvl5pPr>
            <a:lvl6pPr marL="2286000" indent="0">
              <a:buNone/>
              <a:defRPr lang="ru-RU" sz="1600" b="1"/>
            </a:lvl6pPr>
            <a:lvl7pPr marL="2743200" indent="0">
              <a:buNone/>
              <a:defRPr lang="ru-RU" sz="1600" b="1"/>
            </a:lvl7pPr>
            <a:lvl8pPr marL="3200400" indent="0">
              <a:buNone/>
              <a:defRPr lang="ru-RU" sz="1600" b="1"/>
            </a:lvl8pPr>
            <a:lvl9pPr marL="3657600" indent="0">
              <a:buNone/>
              <a:defRPr lang="ru-RU" sz="16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14" name="Объект 3">
            <a:extLst>
              <a:ext uri="{FF2B5EF4-FFF2-40B4-BE49-F238E27FC236}">
                <a16:creationId xmlns:a16="http://schemas.microsoft.com/office/drawing/2014/main" id="{D803DA3C-F09E-61FF-139B-501447837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30368" y="4617720"/>
            <a:ext cx="1901952" cy="1316736"/>
          </a:xfrm>
        </p:spPr>
        <p:txBody>
          <a:bodyPr rtlCol="0">
            <a:normAutofit/>
          </a:bodyPr>
          <a:lstStyle>
            <a:lvl1pPr>
              <a:lnSpc>
                <a:spcPct val="100000"/>
              </a:lnSpc>
              <a:spcBef>
                <a:spcPts val="400"/>
              </a:spcBef>
              <a:defRPr lang="ru-RU" sz="1600"/>
            </a:lvl1pPr>
            <a:lvl2pPr>
              <a:lnSpc>
                <a:spcPct val="100000"/>
              </a:lnSpc>
              <a:spcBef>
                <a:spcPts val="400"/>
              </a:spcBef>
              <a:defRPr lang="ru-RU" sz="1800"/>
            </a:lvl2pPr>
            <a:lvl3pPr>
              <a:lnSpc>
                <a:spcPct val="100000"/>
              </a:lnSpc>
              <a:spcBef>
                <a:spcPts val="400"/>
              </a:spcBef>
              <a:defRPr lang="ru-RU" sz="1600"/>
            </a:lvl3pPr>
            <a:lvl4pPr>
              <a:lnSpc>
                <a:spcPct val="100000"/>
              </a:lnSpc>
              <a:spcBef>
                <a:spcPts val="400"/>
              </a:spcBef>
              <a:defRPr lang="ru-RU" sz="1400"/>
            </a:lvl4pPr>
            <a:lvl5pPr>
              <a:lnSpc>
                <a:spcPct val="100000"/>
              </a:lnSpc>
              <a:spcBef>
                <a:spcPts val="400"/>
              </a:spcBef>
              <a:defRPr lang="ru-RU" sz="1400"/>
            </a:lvl5pPr>
            <a:lvl6pPr>
              <a:defRPr lang="ru-RU" sz="1400"/>
            </a:lvl6pPr>
            <a:lvl7pPr>
              <a:defRPr lang="ru-RU" sz="1400"/>
            </a:lvl7pPr>
            <a:lvl8pPr>
              <a:defRPr lang="ru-RU" sz="1400"/>
            </a:lvl8pPr>
            <a:lvl9pPr>
              <a:defRPr lang="ru-RU" sz="14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15" name="Текст 4">
            <a:extLst>
              <a:ext uri="{FF2B5EF4-FFF2-40B4-BE49-F238E27FC236}">
                <a16:creationId xmlns:a16="http://schemas.microsoft.com/office/drawing/2014/main" id="{8D23143E-34D4-7916-690C-3BE3805886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074152" y="3813048"/>
            <a:ext cx="1901952" cy="711200"/>
          </a:xfrm>
        </p:spPr>
        <p:txBody>
          <a:bodyPr rtlCol="0" anchor="b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lang="ru-RU" sz="1600" b="1" cap="all" baseline="0"/>
            </a:lvl1pPr>
            <a:lvl2pPr marL="457200" indent="0">
              <a:buNone/>
              <a:defRPr lang="ru-RU" sz="2000" b="1"/>
            </a:lvl2pPr>
            <a:lvl3pPr marL="914400" indent="0">
              <a:buNone/>
              <a:defRPr lang="ru-RU" sz="1800" b="1"/>
            </a:lvl3pPr>
            <a:lvl4pPr marL="1371600" indent="0">
              <a:buNone/>
              <a:defRPr lang="ru-RU" sz="1600" b="1"/>
            </a:lvl4pPr>
            <a:lvl5pPr marL="1828800" indent="0">
              <a:buNone/>
              <a:defRPr lang="ru-RU" sz="1600" b="1"/>
            </a:lvl5pPr>
            <a:lvl6pPr marL="2286000" indent="0">
              <a:buNone/>
              <a:defRPr lang="ru-RU" sz="1600" b="1"/>
            </a:lvl6pPr>
            <a:lvl7pPr marL="2743200" indent="0">
              <a:buNone/>
              <a:defRPr lang="ru-RU" sz="1600" b="1"/>
            </a:lvl7pPr>
            <a:lvl8pPr marL="3200400" indent="0">
              <a:buNone/>
              <a:defRPr lang="ru-RU" sz="1600" b="1"/>
            </a:lvl8pPr>
            <a:lvl9pPr marL="3657600" indent="0">
              <a:buNone/>
              <a:defRPr lang="ru-RU" sz="16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16" name="Объект 5">
            <a:extLst>
              <a:ext uri="{FF2B5EF4-FFF2-40B4-BE49-F238E27FC236}">
                <a16:creationId xmlns:a16="http://schemas.microsoft.com/office/drawing/2014/main" id="{6FEC2F71-3E9B-0E18-C638-41C2B0C8D5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074152" y="4617720"/>
            <a:ext cx="1901952" cy="1316736"/>
          </a:xfrm>
        </p:spPr>
        <p:txBody>
          <a:bodyPr rtlCol="0">
            <a:normAutofit/>
          </a:bodyPr>
          <a:lstStyle>
            <a:lvl1pPr>
              <a:lnSpc>
                <a:spcPct val="100000"/>
              </a:lnSpc>
              <a:spcBef>
                <a:spcPts val="400"/>
              </a:spcBef>
              <a:defRPr lang="ru-RU" sz="1600"/>
            </a:lvl1pPr>
            <a:lvl2pPr>
              <a:lnSpc>
                <a:spcPct val="100000"/>
              </a:lnSpc>
              <a:spcBef>
                <a:spcPts val="400"/>
              </a:spcBef>
              <a:defRPr lang="ru-RU" sz="1800"/>
            </a:lvl2pPr>
            <a:lvl3pPr>
              <a:lnSpc>
                <a:spcPct val="100000"/>
              </a:lnSpc>
              <a:spcBef>
                <a:spcPts val="400"/>
              </a:spcBef>
              <a:defRPr lang="ru-RU" sz="1600"/>
            </a:lvl3pPr>
            <a:lvl4pPr>
              <a:lnSpc>
                <a:spcPct val="100000"/>
              </a:lnSpc>
              <a:spcBef>
                <a:spcPts val="400"/>
              </a:spcBef>
              <a:defRPr lang="ru-RU" sz="1400"/>
            </a:lvl4pPr>
            <a:lvl5pPr>
              <a:lnSpc>
                <a:spcPct val="100000"/>
              </a:lnSpc>
              <a:spcBef>
                <a:spcPts val="400"/>
              </a:spcBef>
              <a:defRPr lang="ru-RU" sz="1400"/>
            </a:lvl5pPr>
            <a:lvl6pPr>
              <a:defRPr lang="ru-RU" sz="1400"/>
            </a:lvl6pPr>
            <a:lvl7pPr>
              <a:defRPr lang="ru-RU" sz="1400"/>
            </a:lvl7pPr>
            <a:lvl8pPr>
              <a:defRPr lang="ru-RU" sz="1400"/>
            </a:lvl8pPr>
            <a:lvl9pPr>
              <a:defRPr lang="ru-RU" sz="14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926549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итата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914400" y="1444752"/>
            <a:ext cx="10360152" cy="4416552"/>
          </a:xfrm>
        </p:spPr>
        <p:txBody>
          <a:bodyPr lIns="91440" rIns="91440" rtlCol="0" anchor="t">
            <a:noAutofit/>
          </a:bodyPr>
          <a:lstStyle>
            <a:lvl1pPr algn="l">
              <a:lnSpc>
                <a:spcPct val="100000"/>
              </a:lnSpc>
              <a:defRPr lang="ru-RU" sz="4000" b="0" cap="none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543800" y="5495544"/>
            <a:ext cx="4494212" cy="484632"/>
          </a:xfrm>
        </p:spPr>
        <p:txBody>
          <a:bodyPr rtlCol="0" anchor="t">
            <a:noAutofit/>
          </a:bodyPr>
          <a:lstStyle>
            <a:lvl1pPr marL="0" indent="0" algn="l">
              <a:spcBef>
                <a:spcPts val="0"/>
              </a:spcBef>
              <a:buNone/>
              <a:defRPr lang="ru-RU" sz="2400" cap="all" baseline="0">
                <a:solidFill>
                  <a:schemeClr val="accent4">
                    <a:lumMod val="75000"/>
                  </a:schemeClr>
                </a:solidFill>
              </a:defRPr>
            </a:lvl1pPr>
            <a:lvl2pPr marL="457200" indent="0">
              <a:buNone/>
              <a:defRPr lang="ru-RU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lang="ru-RU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lang="ru-RU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lang="ru-RU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lang="ru-RU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lang="ru-RU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lang="ru-RU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lang="ru-RU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37B62AAD-BDB5-5645-A722-E6A8180BB714}"/>
              </a:ext>
            </a:extLst>
          </p:cNvPr>
          <p:cNvCxnSpPr>
            <a:cxnSpLocks/>
          </p:cNvCxnSpPr>
          <p:nvPr userDrawn="1"/>
        </p:nvCxnSpPr>
        <p:spPr>
          <a:xfrm>
            <a:off x="7618412" y="6172200"/>
            <a:ext cx="4570413" cy="0"/>
          </a:xfrm>
          <a:prstGeom prst="line">
            <a:avLst/>
          </a:prstGeom>
          <a:ln w="254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6448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CD3C4F48-5124-C46E-5828-45F6F65E000F}"/>
              </a:ext>
            </a:extLst>
          </p:cNvPr>
          <p:cNvCxnSpPr>
            <a:cxnSpLocks/>
          </p:cNvCxnSpPr>
          <p:nvPr userDrawn="1"/>
        </p:nvCxnSpPr>
        <p:spPr>
          <a:xfrm>
            <a:off x="0" y="6400800"/>
            <a:ext cx="12188825" cy="0"/>
          </a:xfrm>
          <a:prstGeom prst="line">
            <a:avLst/>
          </a:prstGeom>
          <a:ln w="254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Рисунок 7">
            <a:extLst>
              <a:ext uri="{FF2B5EF4-FFF2-40B4-BE49-F238E27FC236}">
                <a16:creationId xmlns:a16="http://schemas.microsoft.com/office/drawing/2014/main" id="{038C32FC-332A-A13C-E59A-4E60A15CBF6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44000" y="0"/>
            <a:ext cx="2587752" cy="6858000"/>
          </a:xfrm>
          <a:solidFill>
            <a:schemeClr val="bg2"/>
          </a:solidFill>
        </p:spPr>
        <p:txBody>
          <a:bodyPr rtlCol="0" anchor="ctr"/>
          <a:lstStyle>
            <a:lvl1pPr marL="0" indent="0" algn="ctr">
              <a:buNone/>
              <a:defRPr lang="ru-RU"/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04443289-DF01-FBD1-69E2-EFCCAF58C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2414016"/>
            <a:ext cx="7013448" cy="3374136"/>
          </a:xfrm>
        </p:spPr>
        <p:txBody>
          <a:bodyPr rtlCol="0"/>
          <a:lstStyle>
            <a:lvl1pPr>
              <a:defRPr lang="ru-RU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363171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8883" y="431800"/>
            <a:ext cx="9751060" cy="16256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ru-RU"/>
            </a:defPPr>
          </a:lstStyle>
          <a:p>
            <a:pPr rtl="0"/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18883" y="2362200"/>
            <a:ext cx="9751060" cy="3708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</a:lstStyle>
          <a:p>
            <a:pPr lvl="0" rtl="0"/>
            <a:r>
              <a:rPr lang="ru-RU" dirty="0"/>
              <a:t>Щелкните, чтобы изменить стили текста образца слайда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 rot="5400000">
            <a:off x="11183112" y="5413248"/>
            <a:ext cx="1298448" cy="2194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lang="ru-RU" sz="800" cap="all" baseline="0">
                <a:solidFill>
                  <a:schemeClr val="accent2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ru-RU" dirty="0"/>
              <a:t>АНТИЧНАЯ ЛИТЕРАТУРА</a:t>
            </a:r>
            <a:endParaRPr lang="ru-RU" dirty="0">
              <a:latin typeface="Calibri" panose="020F050202020403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565572" y="6245352"/>
            <a:ext cx="548640" cy="4572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lang="ru-RU" sz="3000">
                <a:solidFill>
                  <a:schemeClr val="accent2">
                    <a:lumMod val="20000"/>
                    <a:lumOff val="80000"/>
                  </a:schemeClr>
                </a:solidFill>
                <a:latin typeface="+mj-lt"/>
              </a:defRPr>
            </a:lvl1pPr>
          </a:lstStyle>
          <a:p>
            <a:pPr rtl="0"/>
            <a:fld id="{DF28FB93-0A08-4E7D-8E63-9EFA29F1E09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7221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66" r:id="rId2"/>
    <p:sldLayoutId id="2147483767" r:id="rId3"/>
    <p:sldLayoutId id="2147483768" r:id="rId4"/>
    <p:sldLayoutId id="2147483769" r:id="rId5"/>
    <p:sldLayoutId id="2147483759" r:id="rId6"/>
    <p:sldLayoutId id="2147483770" r:id="rId7"/>
    <p:sldLayoutId id="2147483771" r:id="rId8"/>
    <p:sldLayoutId id="2147483772" r:id="rId9"/>
    <p:sldLayoutId id="2147483774" r:id="rId10"/>
    <p:sldLayoutId id="2147483775" r:id="rId11"/>
    <p:sldLayoutId id="2147483762" r:id="rId12"/>
    <p:sldLayoutId id="2147483763" r:id="rId13"/>
    <p:sldLayoutId id="2147483764" r:id="rId14"/>
    <p:sldLayoutId id="2147483765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spcBef>
          <a:spcPct val="0"/>
        </a:spcBef>
        <a:buNone/>
        <a:defRPr lang="ru-RU" sz="4800" kern="1200" cap="all" spc="100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46888" indent="-246888" algn="l" defTabSz="914400" rtl="0" eaLnBrk="1" latinLnBrk="0" hangingPunct="1">
        <a:lnSpc>
          <a:spcPct val="90000"/>
        </a:lnSpc>
        <a:spcBef>
          <a:spcPts val="1800"/>
        </a:spcBef>
        <a:buClr>
          <a:schemeClr val="tx1">
            <a:lumMod val="50000"/>
          </a:schemeClr>
        </a:buClr>
        <a:buFont typeface="Arial" pitchFamily="34" charset="0"/>
        <a:buChar char="•"/>
        <a:defRPr lang="ru-RU" sz="2400" b="0" i="0" kern="1200">
          <a:solidFill>
            <a:schemeClr val="tx1">
              <a:lumMod val="50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548640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>
            <a:lumMod val="50000"/>
          </a:schemeClr>
        </a:buClr>
        <a:buFont typeface="Arial" pitchFamily="34" charset="0"/>
        <a:buChar char="•"/>
        <a:defRPr lang="ru-RU" sz="2000" b="0" i="0" kern="1200">
          <a:solidFill>
            <a:schemeClr val="tx1">
              <a:lumMod val="50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850392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>
            <a:lumMod val="50000"/>
          </a:schemeClr>
        </a:buClr>
        <a:buFont typeface="Arial" pitchFamily="34" charset="0"/>
        <a:buChar char="•"/>
        <a:defRPr lang="ru-RU" sz="1800" b="0" i="0" kern="1200">
          <a:solidFill>
            <a:schemeClr val="tx1">
              <a:lumMod val="50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152144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>
            <a:lumMod val="50000"/>
          </a:schemeClr>
        </a:buClr>
        <a:buFont typeface="Arial" pitchFamily="34" charset="0"/>
        <a:buChar char="•"/>
        <a:defRPr lang="ru-RU" sz="1600" b="0" i="0" kern="1200">
          <a:solidFill>
            <a:schemeClr val="tx1">
              <a:lumMod val="50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1453896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>
            <a:lumMod val="50000"/>
          </a:schemeClr>
        </a:buClr>
        <a:buFont typeface="Arial" pitchFamily="34" charset="0"/>
        <a:buChar char="•"/>
        <a:defRPr lang="ru-RU" sz="1600" b="0" i="0" kern="1200">
          <a:solidFill>
            <a:schemeClr val="tx1">
              <a:lumMod val="50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1755648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lang="ru-RU" sz="16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057400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lang="ru-RU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59152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lang="ru-RU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60904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lang="ru-RU"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3.jpg"/><Relationship Id="rId7" Type="http://schemas.microsoft.com/office/2007/relationships/hdphoto" Target="../media/hdphoto1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image" Target="../media/image14.jpeg"/><Relationship Id="rId9" Type="http://schemas.openxmlformats.org/officeDocument/2006/relationships/image" Target="../media/image18.jf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19.jp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5" Type="http://schemas.microsoft.com/office/2007/relationships/hdphoto" Target="../media/hdphoto2.wdp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Relationship Id="rId4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ebp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g"/><Relationship Id="rId7" Type="http://schemas.openxmlformats.org/officeDocument/2006/relationships/image" Target="../media/image39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8.pn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jpeg"/><Relationship Id="rId7" Type="http://schemas.openxmlformats.org/officeDocument/2006/relationships/image" Target="../media/image4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f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g"/><Relationship Id="rId7" Type="http://schemas.openxmlformats.org/officeDocument/2006/relationships/image" Target="../media/image58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7.jpg"/><Relationship Id="rId5" Type="http://schemas.openxmlformats.org/officeDocument/2006/relationships/image" Target="../media/image56.jpeg"/><Relationship Id="rId4" Type="http://schemas.openxmlformats.org/officeDocument/2006/relationships/image" Target="../media/image55.jf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3.jpeg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Relationship Id="rId9" Type="http://schemas.openxmlformats.org/officeDocument/2006/relationships/image" Target="../media/image7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fi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74.jpg"/><Relationship Id="rId4" Type="http://schemas.openxmlformats.org/officeDocument/2006/relationships/image" Target="../media/image73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8.jfif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83.jpg"/><Relationship Id="rId7" Type="http://schemas.openxmlformats.org/officeDocument/2006/relationships/image" Target="../media/image87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6.jpg"/><Relationship Id="rId5" Type="http://schemas.openxmlformats.org/officeDocument/2006/relationships/image" Target="../media/image85.jpg"/><Relationship Id="rId4" Type="http://schemas.openxmlformats.org/officeDocument/2006/relationships/image" Target="../media/image84.jp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Relationship Id="rId9" Type="http://schemas.microsoft.com/office/2007/relationships/hdphoto" Target="../media/hdphoto4.wdp"/></Relationships>
</file>

<file path=ppt/slides/_rels/slide4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95.jpg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8.jpg"/><Relationship Id="rId5" Type="http://schemas.openxmlformats.org/officeDocument/2006/relationships/image" Target="../media/image97.jpeg"/><Relationship Id="rId4" Type="http://schemas.openxmlformats.org/officeDocument/2006/relationships/image" Target="../media/image96.jpg"/><Relationship Id="rId9" Type="http://schemas.openxmlformats.org/officeDocument/2006/relationships/image" Target="../media/image100.jp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g"/><Relationship Id="rId3" Type="http://schemas.openxmlformats.org/officeDocument/2006/relationships/image" Target="../media/image101.jpg"/><Relationship Id="rId7" Type="http://schemas.openxmlformats.org/officeDocument/2006/relationships/image" Target="../media/image105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4.jpg"/><Relationship Id="rId5" Type="http://schemas.openxmlformats.org/officeDocument/2006/relationships/image" Target="../media/image103.jpg"/><Relationship Id="rId4" Type="http://schemas.openxmlformats.org/officeDocument/2006/relationships/image" Target="../media/image102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0.jpg"/><Relationship Id="rId5" Type="http://schemas.openxmlformats.org/officeDocument/2006/relationships/image" Target="../media/image109.jpg"/><Relationship Id="rId4" Type="http://schemas.openxmlformats.org/officeDocument/2006/relationships/image" Target="../media/image108.jp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jpeg"/><Relationship Id="rId3" Type="http://schemas.openxmlformats.org/officeDocument/2006/relationships/image" Target="../media/image111.jpeg"/><Relationship Id="rId7" Type="http://schemas.openxmlformats.org/officeDocument/2006/relationships/image" Target="../media/image115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jpg"/><Relationship Id="rId3" Type="http://schemas.openxmlformats.org/officeDocument/2006/relationships/image" Target="../media/image117.jpg"/><Relationship Id="rId7" Type="http://schemas.openxmlformats.org/officeDocument/2006/relationships/image" Target="../media/image121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0.jpg"/><Relationship Id="rId5" Type="http://schemas.openxmlformats.org/officeDocument/2006/relationships/image" Target="../media/image119.jpg"/><Relationship Id="rId4" Type="http://schemas.openxmlformats.org/officeDocument/2006/relationships/image" Target="../media/image118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DC7CD03C-B046-4F1C-8725-0B44DBCBA23A}"/>
              </a:ext>
            </a:extLst>
          </p:cNvPr>
          <p:cNvSpPr/>
          <p:nvPr/>
        </p:nvSpPr>
        <p:spPr>
          <a:xfrm>
            <a:off x="-23663" y="2478462"/>
            <a:ext cx="12212488" cy="4379538"/>
          </a:xfrm>
          <a:prstGeom prst="round2SameRect">
            <a:avLst/>
          </a:prstGeom>
          <a:solidFill>
            <a:srgbClr val="006BB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44A635A2-CC0C-270C-AC8A-59116BD6A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81" y="2996952"/>
            <a:ext cx="12039600" cy="2518640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sz="4400" b="1" dirty="0">
                <a:solidFill>
                  <a:schemeClr val="bg1"/>
                </a:solidFill>
                <a:ea typeface="Microsoft YaHei" panose="020B0503020204020204" pitchFamily="34" charset="-122"/>
              </a:rPr>
              <a:t>«Об итогах деятельности</a:t>
            </a:r>
            <a:br>
              <a:rPr lang="ru-RU" sz="4400" b="1" dirty="0">
                <a:solidFill>
                  <a:schemeClr val="bg1"/>
                </a:solidFill>
                <a:ea typeface="Microsoft YaHei" panose="020B0503020204020204" pitchFamily="34" charset="-122"/>
              </a:rPr>
            </a:br>
            <a:r>
              <a:rPr lang="ru-RU" sz="4400" b="1" dirty="0">
                <a:solidFill>
                  <a:schemeClr val="bg1"/>
                </a:solidFill>
                <a:ea typeface="Microsoft YaHei" panose="020B0503020204020204" pitchFamily="34" charset="-122"/>
              </a:rPr>
              <a:t> Министерства культуры</a:t>
            </a:r>
            <a:br>
              <a:rPr lang="ru-RU" sz="4400" b="1" dirty="0">
                <a:solidFill>
                  <a:schemeClr val="bg1"/>
                </a:solidFill>
                <a:ea typeface="Microsoft YaHei" panose="020B0503020204020204" pitchFamily="34" charset="-122"/>
              </a:rPr>
            </a:br>
            <a:r>
              <a:rPr lang="ru-RU" sz="4400" b="1" dirty="0">
                <a:solidFill>
                  <a:schemeClr val="bg1"/>
                </a:solidFill>
                <a:ea typeface="Microsoft YaHei" panose="020B0503020204020204" pitchFamily="34" charset="-122"/>
              </a:rPr>
              <a:t>Республики Дагестан</a:t>
            </a:r>
            <a:br>
              <a:rPr lang="ru-RU" sz="4400" b="1" dirty="0">
                <a:solidFill>
                  <a:schemeClr val="bg1"/>
                </a:solidFill>
                <a:ea typeface="Microsoft YaHei" panose="020B0503020204020204" pitchFamily="34" charset="-122"/>
              </a:rPr>
            </a:br>
            <a:r>
              <a:rPr lang="ru-RU" sz="4400" b="1" dirty="0">
                <a:solidFill>
                  <a:schemeClr val="bg1"/>
                </a:solidFill>
                <a:ea typeface="Microsoft YaHei" panose="020B0503020204020204" pitchFamily="34" charset="-122"/>
              </a:rPr>
              <a:t>в 2024 году и задачах на 2025 год» 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0E430ABE-5769-388C-63FF-B1EA6AB453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95554" y="5950559"/>
            <a:ext cx="3997715" cy="472032"/>
          </a:xfrm>
        </p:spPr>
        <p:txBody>
          <a:bodyPr rtlCol="0">
            <a:normAutofit/>
          </a:bodyPr>
          <a:lstStyle>
            <a:defPPr>
              <a:defRPr lang="ru-RU"/>
            </a:defPPr>
          </a:lstStyle>
          <a:p>
            <a:pPr rtl="0"/>
            <a:r>
              <a:rPr lang="ru-RU" dirty="0">
                <a:solidFill>
                  <a:schemeClr val="bg1">
                    <a:lumMod val="85000"/>
                  </a:schemeClr>
                </a:solidFill>
                <a:latin typeface="Bookman Old Style" panose="02050604050505020204" pitchFamily="18" charset="0"/>
              </a:rPr>
              <a:t>18 февраля 2025 года</a:t>
            </a:r>
          </a:p>
          <a:p>
            <a:pPr rtl="0"/>
            <a:endParaRPr lang="ru-RU" dirty="0">
              <a:solidFill>
                <a:schemeClr val="bg1">
                  <a:lumMod val="8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Текст 5">
            <a:extLst>
              <a:ext uri="{FF2B5EF4-FFF2-40B4-BE49-F238E27FC236}">
                <a16:creationId xmlns:a16="http://schemas.microsoft.com/office/drawing/2014/main" id="{00E8966D-E64A-45AD-91A8-1CAE210563F8}"/>
              </a:ext>
            </a:extLst>
          </p:cNvPr>
          <p:cNvSpPr txBox="1">
            <a:spLocks/>
          </p:cNvSpPr>
          <p:nvPr/>
        </p:nvSpPr>
        <p:spPr>
          <a:xfrm>
            <a:off x="82832" y="297749"/>
            <a:ext cx="3312649" cy="4720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ru-RU"/>
            </a:defPPr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1">
                  <a:lumMod val="50000"/>
                </a:schemeClr>
              </a:buClr>
              <a:buFont typeface="Arial" pitchFamily="34" charset="0"/>
              <a:buNone/>
              <a:defRPr lang="ru-RU" sz="2400" b="0" i="0" kern="1200" cap="all" baseline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>
                  <a:lumMod val="50000"/>
                </a:schemeClr>
              </a:buClr>
              <a:buFont typeface="Arial" pitchFamily="34" charset="0"/>
              <a:buNone/>
              <a:defRPr lang="ru-RU" sz="1800" b="0" i="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>
                  <a:lumMod val="50000"/>
                </a:schemeClr>
              </a:buClr>
              <a:buFont typeface="Arial" pitchFamily="34" charset="0"/>
              <a:buNone/>
              <a:defRPr lang="ru-RU" sz="1600" b="0" i="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>
                  <a:lumMod val="50000"/>
                </a:schemeClr>
              </a:buClr>
              <a:buFont typeface="Arial" pitchFamily="34" charset="0"/>
              <a:buNone/>
              <a:defRPr lang="ru-RU" sz="1400" b="0" i="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>
                  <a:lumMod val="50000"/>
                </a:schemeClr>
              </a:buClr>
              <a:buFont typeface="Arial" pitchFamily="34" charset="0"/>
              <a:buNone/>
              <a:defRPr lang="ru-RU" sz="1400" b="0" i="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None/>
              <a:defRPr lang="ru-RU"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None/>
              <a:defRPr lang="ru-RU"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None/>
              <a:defRPr lang="ru-RU"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None/>
              <a:defRPr lang="ru-RU"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Выступление</a:t>
            </a:r>
          </a:p>
          <a:p>
            <a:pPr algn="l"/>
            <a:endParaRPr lang="ru-RU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387D415-3902-43DD-B066-A507BF65F7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836" y="273494"/>
            <a:ext cx="1688113" cy="1755638"/>
          </a:xfrm>
          <a:prstGeom prst="rect">
            <a:avLst/>
          </a:prstGeom>
        </p:spPr>
      </p:pic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05D403C8-3B69-4BC2-8DE1-26600241A7E7}"/>
              </a:ext>
            </a:extLst>
          </p:cNvPr>
          <p:cNvCxnSpPr>
            <a:cxnSpLocks/>
          </p:cNvCxnSpPr>
          <p:nvPr/>
        </p:nvCxnSpPr>
        <p:spPr>
          <a:xfrm>
            <a:off x="0" y="732680"/>
            <a:ext cx="4510236" cy="0"/>
          </a:xfrm>
          <a:prstGeom prst="line">
            <a:avLst/>
          </a:prstGeom>
          <a:ln w="222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Текст 5">
            <a:extLst>
              <a:ext uri="{FF2B5EF4-FFF2-40B4-BE49-F238E27FC236}">
                <a16:creationId xmlns:a16="http://schemas.microsoft.com/office/drawing/2014/main" id="{648E0DDC-1238-4B3E-867F-D9FAD453982F}"/>
              </a:ext>
            </a:extLst>
          </p:cNvPr>
          <p:cNvSpPr txBox="1">
            <a:spLocks/>
          </p:cNvSpPr>
          <p:nvPr/>
        </p:nvSpPr>
        <p:spPr>
          <a:xfrm>
            <a:off x="84217" y="806881"/>
            <a:ext cx="5650155" cy="28144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>
            <a:defPPr>
              <a:defRPr lang="ru-RU"/>
            </a:defPPr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1">
                  <a:lumMod val="50000"/>
                </a:schemeClr>
              </a:buClr>
              <a:buFont typeface="Arial" pitchFamily="34" charset="0"/>
              <a:buNone/>
              <a:defRPr lang="ru-RU" sz="2400" b="0" i="0" kern="1200" cap="all" baseline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>
                  <a:lumMod val="50000"/>
                </a:schemeClr>
              </a:buClr>
              <a:buFont typeface="Arial" pitchFamily="34" charset="0"/>
              <a:buNone/>
              <a:defRPr lang="ru-RU" sz="1800" b="0" i="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>
                  <a:lumMod val="50000"/>
                </a:schemeClr>
              </a:buClr>
              <a:buFont typeface="Arial" pitchFamily="34" charset="0"/>
              <a:buNone/>
              <a:defRPr lang="ru-RU" sz="1600" b="0" i="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>
                  <a:lumMod val="50000"/>
                </a:schemeClr>
              </a:buClr>
              <a:buFont typeface="Arial" pitchFamily="34" charset="0"/>
              <a:buNone/>
              <a:defRPr lang="ru-RU" sz="1400" b="0" i="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>
                  <a:lumMod val="50000"/>
                </a:schemeClr>
              </a:buClr>
              <a:buFont typeface="Arial" pitchFamily="34" charset="0"/>
              <a:buNone/>
              <a:defRPr lang="ru-RU" sz="1400" b="0" i="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None/>
              <a:defRPr lang="ru-RU"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None/>
              <a:defRPr lang="ru-RU"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None/>
              <a:defRPr lang="ru-RU"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None/>
              <a:defRPr lang="ru-RU"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800" dirty="0">
                <a:solidFill>
                  <a:schemeClr val="tx1"/>
                </a:solidFill>
                <a:latin typeface="Bookman Old Style" panose="02050604050505020204" pitchFamily="18" charset="0"/>
              </a:rPr>
              <a:t>Министра культуры республики Дагестан</a:t>
            </a:r>
          </a:p>
          <a:p>
            <a:pPr algn="l"/>
            <a:endParaRPr lang="ru-RU" sz="1800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5" name="Текст 5">
            <a:extLst>
              <a:ext uri="{FF2B5EF4-FFF2-40B4-BE49-F238E27FC236}">
                <a16:creationId xmlns:a16="http://schemas.microsoft.com/office/drawing/2014/main" id="{7D7A6BA1-CA7B-489F-82AC-AE32766FD0B0}"/>
              </a:ext>
            </a:extLst>
          </p:cNvPr>
          <p:cNvSpPr txBox="1">
            <a:spLocks/>
          </p:cNvSpPr>
          <p:nvPr/>
        </p:nvSpPr>
        <p:spPr>
          <a:xfrm>
            <a:off x="73751" y="1087719"/>
            <a:ext cx="5434131" cy="4720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ru-RU"/>
            </a:defPPr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1">
                  <a:lumMod val="50000"/>
                </a:schemeClr>
              </a:buClr>
              <a:buFont typeface="Arial" pitchFamily="34" charset="0"/>
              <a:buNone/>
              <a:defRPr lang="ru-RU" sz="2400" b="0" i="0" kern="1200" cap="all" baseline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>
                  <a:lumMod val="50000"/>
                </a:schemeClr>
              </a:buClr>
              <a:buFont typeface="Arial" pitchFamily="34" charset="0"/>
              <a:buNone/>
              <a:defRPr lang="ru-RU" sz="1800" b="0" i="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>
                  <a:lumMod val="50000"/>
                </a:schemeClr>
              </a:buClr>
              <a:buFont typeface="Arial" pitchFamily="34" charset="0"/>
              <a:buNone/>
              <a:defRPr lang="ru-RU" sz="1600" b="0" i="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>
                  <a:lumMod val="50000"/>
                </a:schemeClr>
              </a:buClr>
              <a:buFont typeface="Arial" pitchFamily="34" charset="0"/>
              <a:buNone/>
              <a:defRPr lang="ru-RU" sz="1400" b="0" i="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>
                  <a:lumMod val="50000"/>
                </a:schemeClr>
              </a:buClr>
              <a:buFont typeface="Arial" pitchFamily="34" charset="0"/>
              <a:buNone/>
              <a:defRPr lang="ru-RU" sz="1400" b="0" i="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None/>
              <a:defRPr lang="ru-RU"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None/>
              <a:defRPr lang="ru-RU"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None/>
              <a:defRPr lang="ru-RU"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None/>
              <a:defRPr lang="ru-RU"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b="1" dirty="0" err="1">
                <a:solidFill>
                  <a:srgbClr val="006BBC"/>
                </a:solidFill>
                <a:latin typeface="Bookman Old Style" panose="02050604050505020204" pitchFamily="18" charset="0"/>
              </a:rPr>
              <a:t>Бутаевой</a:t>
            </a:r>
            <a:r>
              <a:rPr lang="ru-RU" b="1" dirty="0">
                <a:solidFill>
                  <a:srgbClr val="006BBC"/>
                </a:solidFill>
                <a:latin typeface="Bookman Old Style" panose="02050604050505020204" pitchFamily="18" charset="0"/>
              </a:rPr>
              <a:t> </a:t>
            </a:r>
            <a:r>
              <a:rPr lang="ru-RU" b="1" dirty="0" err="1">
                <a:solidFill>
                  <a:srgbClr val="006BBC"/>
                </a:solidFill>
                <a:latin typeface="Bookman Old Style" panose="02050604050505020204" pitchFamily="18" charset="0"/>
              </a:rPr>
              <a:t>заремы</a:t>
            </a:r>
            <a:r>
              <a:rPr lang="ru-RU" b="1" dirty="0">
                <a:solidFill>
                  <a:srgbClr val="006BBC"/>
                </a:solidFill>
                <a:latin typeface="Bookman Old Style" panose="02050604050505020204" pitchFamily="18" charset="0"/>
              </a:rPr>
              <a:t> </a:t>
            </a:r>
            <a:r>
              <a:rPr lang="ru-RU" b="1" dirty="0" err="1">
                <a:solidFill>
                  <a:srgbClr val="006BBC"/>
                </a:solidFill>
                <a:latin typeface="Bookman Old Style" panose="02050604050505020204" pitchFamily="18" charset="0"/>
              </a:rPr>
              <a:t>ажуевны</a:t>
            </a:r>
            <a:endParaRPr lang="ru-RU" b="1" dirty="0">
              <a:solidFill>
                <a:srgbClr val="006BBC"/>
              </a:solidFill>
              <a:latin typeface="Bookman Old Style" panose="02050604050505020204" pitchFamily="18" charset="0"/>
            </a:endParaRPr>
          </a:p>
          <a:p>
            <a:pPr algn="l"/>
            <a:endParaRPr lang="ru-RU" b="1" dirty="0">
              <a:solidFill>
                <a:srgbClr val="006BBC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645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 xmlns:a14="http://schemas.microsoft.com/office/drawing/2010/main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6B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: скругленные верхние углы 25">
            <a:extLst>
              <a:ext uri="{FF2B5EF4-FFF2-40B4-BE49-F238E27FC236}">
                <a16:creationId xmlns:a16="http://schemas.microsoft.com/office/drawing/2014/main" id="{37351A81-196A-472A-9B6E-EBB541FB7ED0}"/>
              </a:ext>
            </a:extLst>
          </p:cNvPr>
          <p:cNvSpPr/>
          <p:nvPr/>
        </p:nvSpPr>
        <p:spPr>
          <a:xfrm>
            <a:off x="2241984" y="2636912"/>
            <a:ext cx="7704856" cy="4221088"/>
          </a:xfrm>
          <a:prstGeom prst="round2SameRect">
            <a:avLst/>
          </a:prstGeom>
          <a:solidFill>
            <a:schemeClr val="bg1"/>
          </a:solidFill>
          <a:ln>
            <a:solidFill>
              <a:srgbClr val="006B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7878276F-2C35-AA75-5D1D-B56CD313A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824" y="476672"/>
            <a:ext cx="10585176" cy="1872208"/>
          </a:xfrm>
        </p:spPr>
        <p:txBody>
          <a:bodyPr rtlCol="0"/>
          <a:lstStyle>
            <a:defPPr>
              <a:defRPr lang="ru-RU"/>
            </a:defPPr>
          </a:lstStyle>
          <a:p>
            <a:pPr algn="ctr" rtl="0"/>
            <a:r>
              <a:rPr lang="ru-RU" sz="3200" spc="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ГОСУДАРСТВЕННЫЙ ДОКЛАД</a:t>
            </a:r>
            <a:br>
              <a:rPr lang="ru-RU" sz="3200" spc="0" dirty="0">
                <a:ln w="0"/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spc="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 результатах основных направлений деятельности</a:t>
            </a:r>
            <a:br>
              <a:rPr lang="ru-RU" sz="3200" spc="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spc="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Министерства культуры Республики Дагестан</a:t>
            </a:r>
            <a:br>
              <a:rPr lang="ru-RU" sz="3200" spc="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i="1" spc="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2024 год</a:t>
            </a:r>
            <a:endParaRPr lang="ru-RU" sz="3200" spc="0" dirty="0">
              <a:ln w="0"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3A19BE6-A314-4337-A9AA-381534AB6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70276" y="2924944"/>
            <a:ext cx="3780420" cy="3780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6B53F8-1E03-4615-B694-6B3959640B66}"/>
              </a:ext>
            </a:extLst>
          </p:cNvPr>
          <p:cNvSpPr txBox="1"/>
          <p:nvPr/>
        </p:nvSpPr>
        <p:spPr>
          <a:xfrm>
            <a:off x="2467009" y="3573016"/>
            <a:ext cx="153917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spc="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Наведи камеру смартфона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  <p:cxnSp>
        <p:nvCxnSpPr>
          <p:cNvPr id="5" name="Соединитель: уступ 4">
            <a:extLst>
              <a:ext uri="{FF2B5EF4-FFF2-40B4-BE49-F238E27FC236}">
                <a16:creationId xmlns:a16="http://schemas.microsoft.com/office/drawing/2014/main" id="{48FEFB58-785C-4017-832C-6895A9B90C40}"/>
              </a:ext>
            </a:extLst>
          </p:cNvPr>
          <p:cNvCxnSpPr>
            <a:cxnSpLocks/>
          </p:cNvCxnSpPr>
          <p:nvPr/>
        </p:nvCxnSpPr>
        <p:spPr>
          <a:xfrm>
            <a:off x="2566020" y="4581128"/>
            <a:ext cx="1944216" cy="504056"/>
          </a:xfrm>
          <a:prstGeom prst="bentConnector3">
            <a:avLst>
              <a:gd name="adj1" fmla="val 64537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3007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09F60C95-59FC-49A4-8DA7-4D1C7823338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87" t="1133" r="10825" b="-134"/>
          <a:stretch/>
        </p:blipFill>
        <p:spPr>
          <a:xfrm>
            <a:off x="7109015" y="-12117"/>
            <a:ext cx="507981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50800" stA="0" endPos="28000" dist="5000" dir="5400000" sy="-100000" algn="bl" rotWithShape="0"/>
          </a:effectLst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F19E83E-DABB-3B38-3F4C-554017758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764" y="260648"/>
            <a:ext cx="6840760" cy="1468298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sz="2000" b="1" dirty="0"/>
              <a:t>В рамках государственной программы Российской Федерации «Развитие культуры» и национального проекта «Культура»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весь период </a:t>
            </a:r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94B1B529-A184-61C7-8DE0-7B1E700027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1" y="1764042"/>
            <a:ext cx="7019212" cy="877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01767E09-5EC9-41E5-A5B3-FF0ADEC0B136}"/>
              </a:ext>
            </a:extLst>
          </p:cNvPr>
          <p:cNvSpPr/>
          <p:nvPr/>
        </p:nvSpPr>
        <p:spPr>
          <a:xfrm>
            <a:off x="261764" y="1882007"/>
            <a:ext cx="2965396" cy="170078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7B86EC5-9967-4878-99AA-E83C569C2DAA}"/>
              </a:ext>
            </a:extLst>
          </p:cNvPr>
          <p:cNvSpPr txBox="1"/>
          <p:nvPr/>
        </p:nvSpPr>
        <p:spPr>
          <a:xfrm>
            <a:off x="361978" y="1993734"/>
            <a:ext cx="2587724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006BB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ПОСТРОЕНО:</a:t>
            </a:r>
          </a:p>
          <a:p>
            <a:br>
              <a:rPr lang="ru-RU" sz="1800" dirty="0">
                <a:solidFill>
                  <a:srgbClr val="006BB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ru-RU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домов культуры</a:t>
            </a:r>
            <a:br>
              <a:rPr lang="ru-RU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Дом танца ансамбля «Лезгинка»</a:t>
            </a:r>
            <a:endParaRPr lang="ru-RU" dirty="0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B2D9F9EB-0971-4A60-8086-1EDD62791D15}"/>
              </a:ext>
            </a:extLst>
          </p:cNvPr>
          <p:cNvSpPr/>
          <p:nvPr/>
        </p:nvSpPr>
        <p:spPr>
          <a:xfrm>
            <a:off x="264513" y="3822193"/>
            <a:ext cx="2965396" cy="288035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1E57B72-476F-4F87-885E-F46D6A6A6527}"/>
              </a:ext>
            </a:extLst>
          </p:cNvPr>
          <p:cNvSpPr txBox="1"/>
          <p:nvPr/>
        </p:nvSpPr>
        <p:spPr>
          <a:xfrm>
            <a:off x="361978" y="4207545"/>
            <a:ext cx="2965396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006BB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КАПИТАЛЬНО</a:t>
            </a:r>
            <a:br>
              <a:rPr lang="ru-RU" sz="1800" b="1" dirty="0">
                <a:solidFill>
                  <a:srgbClr val="006BB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rgbClr val="006BB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ОТРЕМОНТИРОВАНО:</a:t>
            </a:r>
          </a:p>
          <a:p>
            <a:br>
              <a:rPr lang="ru-RU" sz="1800" dirty="0">
                <a:solidFill>
                  <a:srgbClr val="006BB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47</a:t>
            </a:r>
            <a:r>
              <a:rPr lang="ru-RU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домов культуры</a:t>
            </a:r>
            <a:br>
              <a:rPr lang="ru-RU" sz="1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  <a:r>
              <a:rPr lang="ru-RU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детских школ искусств</a:t>
            </a:r>
            <a:br>
              <a:rPr lang="ru-RU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ru-RU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региональных и</a:t>
            </a:r>
            <a:br>
              <a:rPr lang="ru-RU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муниципальных музея</a:t>
            </a:r>
            <a:br>
              <a:rPr lang="ru-RU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DE9E5F2B-521F-4AA4-9B1A-90EECFC08775}"/>
              </a:ext>
            </a:extLst>
          </p:cNvPr>
          <p:cNvSpPr/>
          <p:nvPr/>
        </p:nvSpPr>
        <p:spPr>
          <a:xfrm>
            <a:off x="3434461" y="1877443"/>
            <a:ext cx="2965396" cy="170078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2620022-79F8-4FE8-84D8-2B216D7D23FE}"/>
              </a:ext>
            </a:extLst>
          </p:cNvPr>
          <p:cNvSpPr txBox="1"/>
          <p:nvPr/>
        </p:nvSpPr>
        <p:spPr>
          <a:xfrm>
            <a:off x="3604380" y="2009861"/>
            <a:ext cx="2518019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006BB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ПРИОБРЕТЕНО:</a:t>
            </a:r>
            <a:br>
              <a:rPr lang="ru-RU" sz="1800" dirty="0">
                <a:solidFill>
                  <a:srgbClr val="006BB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1800" dirty="0">
              <a:solidFill>
                <a:srgbClr val="006BBC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  <a:r>
              <a:rPr lang="ru-RU" sz="1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автоклубов</a:t>
            </a:r>
            <a:br>
              <a:rPr lang="ru-RU" sz="1800" dirty="0">
                <a:solidFill>
                  <a:srgbClr val="006BB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3AA209B8-A1F4-4E4D-80B3-02BF2B320F18}"/>
              </a:ext>
            </a:extLst>
          </p:cNvPr>
          <p:cNvSpPr/>
          <p:nvPr/>
        </p:nvSpPr>
        <p:spPr>
          <a:xfrm>
            <a:off x="3424839" y="3842307"/>
            <a:ext cx="2975018" cy="288035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7B6B847-E954-4509-916E-2B2621EB06E3}"/>
              </a:ext>
            </a:extLst>
          </p:cNvPr>
          <p:cNvSpPr txBox="1"/>
          <p:nvPr/>
        </p:nvSpPr>
        <p:spPr>
          <a:xfrm>
            <a:off x="3522304" y="4213902"/>
            <a:ext cx="2975018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006BBC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С</a:t>
            </a:r>
            <a:r>
              <a:rPr lang="ru-RU" sz="1800" b="1" dirty="0">
                <a:solidFill>
                  <a:srgbClr val="006BB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ОЗДАНО:</a:t>
            </a:r>
            <a:br>
              <a:rPr lang="ru-RU" sz="1800" dirty="0">
                <a:solidFill>
                  <a:srgbClr val="006BB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1800" dirty="0">
                <a:solidFill>
                  <a:srgbClr val="006BB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1800" dirty="0">
              <a:solidFill>
                <a:srgbClr val="006BBC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14</a:t>
            </a:r>
            <a:r>
              <a:rPr lang="ru-RU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модельных библиотек</a:t>
            </a:r>
            <a:br>
              <a:rPr lang="ru-RU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ru-RU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виртуальных</a:t>
            </a:r>
            <a:br>
              <a:rPr lang="ru-RU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концертных зала</a:t>
            </a:r>
            <a:br>
              <a:rPr lang="ru-RU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ru-RU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виртуальных музея</a:t>
            </a:r>
            <a:br>
              <a:rPr lang="ru-RU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58C2853F-1F7E-4659-9AE8-1D0A95EB738B}"/>
              </a:ext>
            </a:extLst>
          </p:cNvPr>
          <p:cNvSpPr/>
          <p:nvPr/>
        </p:nvSpPr>
        <p:spPr>
          <a:xfrm>
            <a:off x="6587124" y="3842307"/>
            <a:ext cx="3213014" cy="290576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BC072D3-FB5F-DC02-A58C-DCF4B14ADF0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636681" y="4207545"/>
            <a:ext cx="3169948" cy="2212121"/>
          </a:xfrm>
        </p:spPr>
        <p:txBody>
          <a:bodyPr rtlCol="0"/>
          <a:lstStyle>
            <a:defPPr>
              <a:defRPr lang="ru-RU"/>
            </a:defPPr>
          </a:lstStyle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ru-RU" sz="1800" b="1" dirty="0">
                <a:solidFill>
                  <a:srgbClr val="006BB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ОСНАЩЕНЫ:</a:t>
            </a:r>
            <a:endParaRPr lang="ru-RU" sz="1800" b="1" dirty="0">
              <a:solidFill>
                <a:srgbClr val="006BBC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endParaRPr lang="ru-RU" sz="1400" b="1" dirty="0">
              <a:solidFill>
                <a:srgbClr val="006BBC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br>
              <a:rPr lang="ru-RU" sz="1800" dirty="0">
                <a:solidFill>
                  <a:srgbClr val="006BB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19</a:t>
            </a:r>
            <a:r>
              <a:rPr lang="ru-RU" sz="18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образовательных</a:t>
            </a:r>
            <a:br>
              <a:rPr lang="ru-RU" sz="18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учреждений</a:t>
            </a:r>
            <a:br>
              <a:rPr lang="ru-RU" sz="18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12</a:t>
            </a:r>
            <a:r>
              <a:rPr lang="ru-RU" sz="18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муниц</a:t>
            </a:r>
            <a:r>
              <a:rPr lang="ru-RU" sz="18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ипальных </a:t>
            </a:r>
            <a:r>
              <a:rPr lang="ru-RU" sz="18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музеев</a:t>
            </a:r>
            <a:br>
              <a:rPr lang="ru-RU" sz="18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ru-RU" sz="18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региональных театров</a:t>
            </a:r>
          </a:p>
        </p:txBody>
      </p:sp>
    </p:spTree>
    <p:extLst>
      <p:ext uri="{BB962C8B-B14F-4D97-AF65-F5344CB8AC3E}">
        <p14:creationId xmlns:p14="http://schemas.microsoft.com/office/powerpoint/2010/main" val="1578486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 xmlns:a14="http://schemas.microsoft.com/office/drawing/2010/main" xmlns:adec="http://schemas.microsoft.com/office/drawing/2017/decorative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CA566423-6B34-4B6A-BFF6-A4636A4C3D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2" r="33701"/>
          <a:stretch/>
        </p:blipFill>
        <p:spPr>
          <a:xfrm>
            <a:off x="7714660" y="0"/>
            <a:ext cx="4471416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0" endPos="28000" dist="5000" dir="5400000" sy="-100000" algn="bl" rotWithShape="0"/>
          </a:effectLst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F19E83E-DABB-3B38-3F4C-554017758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764" y="260648"/>
            <a:ext cx="6858000" cy="1700784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sz="2000" b="1" dirty="0"/>
              <a:t>В рамках национального проекта «Культура»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2024 год</a:t>
            </a:r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94B1B529-A184-61C7-8DE0-7B1E700027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0" y="1111040"/>
            <a:ext cx="769425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B2D9F9EB-0971-4A60-8086-1EDD62791D15}"/>
              </a:ext>
            </a:extLst>
          </p:cNvPr>
          <p:cNvSpPr/>
          <p:nvPr/>
        </p:nvSpPr>
        <p:spPr>
          <a:xfrm>
            <a:off x="264512" y="1340769"/>
            <a:ext cx="5956285" cy="536178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1E57B72-476F-4F87-885E-F46D6A6A6527}"/>
              </a:ext>
            </a:extLst>
          </p:cNvPr>
          <p:cNvSpPr txBox="1"/>
          <p:nvPr/>
        </p:nvSpPr>
        <p:spPr>
          <a:xfrm>
            <a:off x="517661" y="1564250"/>
            <a:ext cx="5449986" cy="47472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006BB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капитально отремонтировано</a:t>
            </a:r>
            <a:r>
              <a:rPr lang="ru-RU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ru-RU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домов культуры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006BB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оснащены</a:t>
            </a:r>
            <a:r>
              <a:rPr lang="ru-RU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r>
              <a:rPr lang="ru-RU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образовательных учреждений в сфере культуры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006BB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создан</a:t>
            </a:r>
            <a:r>
              <a:rPr lang="ru-RU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ru-RU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виртуальный музей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006BB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открыты</a:t>
            </a:r>
            <a:r>
              <a:rPr lang="ru-RU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ru-RU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модельные библиотеки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006BB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технически оснащено </a:t>
            </a:r>
            <a:r>
              <a:rPr lang="ru-RU" sz="24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ru-RU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региональных музеев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006BB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приобретен</a:t>
            </a:r>
            <a:r>
              <a:rPr lang="ru-RU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ru-RU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автоклуб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006BB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обновлено</a:t>
            </a:r>
            <a:r>
              <a:rPr lang="ru-RU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оборудование в </a:t>
            </a:r>
            <a:r>
              <a:rPr lang="ru-RU" sz="24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ru-RU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региональных театрах</a:t>
            </a:r>
            <a:endParaRPr lang="ru-RU" sz="2000" dirty="0">
              <a:latin typeface="+mj-lt"/>
            </a:endParaRPr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E5578519-AA65-4EAA-9E2A-A2DCA8660BBD}"/>
              </a:ext>
            </a:extLst>
          </p:cNvPr>
          <p:cNvSpPr/>
          <p:nvPr/>
        </p:nvSpPr>
        <p:spPr>
          <a:xfrm>
            <a:off x="6473946" y="4068310"/>
            <a:ext cx="5450367" cy="2634243"/>
          </a:xfrm>
          <a:prstGeom prst="roundRect">
            <a:avLst/>
          </a:prstGeom>
          <a:solidFill>
            <a:srgbClr val="006BB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7CEB74D-AA42-4DBD-8D79-1FDE16B75E25}"/>
              </a:ext>
            </a:extLst>
          </p:cNvPr>
          <p:cNvSpPr txBox="1"/>
          <p:nvPr/>
        </p:nvSpPr>
        <p:spPr>
          <a:xfrm>
            <a:off x="6677420" y="4175100"/>
            <a:ext cx="5043418" cy="2450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Также работники культуры проходят </a:t>
            </a:r>
            <a:r>
              <a:rPr lang="ru-RU" sz="1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курсы повышения квалификации</a:t>
            </a:r>
            <a:r>
              <a:rPr lang="ru-RU" sz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базе ведущих вузов страны, осуществляются </a:t>
            </a:r>
            <a:r>
              <a:rPr lang="ru-RU" sz="1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специальные выплаты </a:t>
            </a:r>
            <a:r>
              <a:rPr lang="ru-RU" sz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лучшим работникам сельских учреждений и лучшим сельским учреждениям, реализуется </a:t>
            </a:r>
            <a:r>
              <a:rPr lang="ru-RU" sz="1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множество масштабных проектов</a:t>
            </a:r>
            <a:r>
              <a:rPr lang="ru-RU" sz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области народного творчества, академического искусства, развития </a:t>
            </a:r>
            <a:r>
              <a:rPr lang="ru-RU" sz="1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волонтерства</a:t>
            </a:r>
            <a:r>
              <a:rPr lang="ru-RU" sz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сфере культуры, поддержки гражданской идентичности.</a:t>
            </a:r>
            <a:endParaRPr lang="ru-RU" sz="1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3348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F19E83E-DABB-3B38-3F4C-554017758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764" y="260648"/>
            <a:ext cx="6858000" cy="928813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sz="2000" b="1" dirty="0"/>
              <a:t>Реализация национального проекта «Культура»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2024 году</a:t>
            </a:r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94B1B529-A184-61C7-8DE0-7B1E700027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0" y="1111040"/>
            <a:ext cx="769425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424777E-BB18-471E-9ADA-D7BFFCCA04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033" y="1314012"/>
            <a:ext cx="3546648" cy="26599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0E78569-602F-414A-87A0-5DD3FAEF8B0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01" r="12301"/>
          <a:stretch/>
        </p:blipFill>
        <p:spPr>
          <a:xfrm>
            <a:off x="544861" y="4116707"/>
            <a:ext cx="3546648" cy="26599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4838B2B-0174-4712-842D-604F93AA6BE5}"/>
              </a:ext>
            </a:extLst>
          </p:cNvPr>
          <p:cNvSpPr txBox="1"/>
          <p:nvPr/>
        </p:nvSpPr>
        <p:spPr>
          <a:xfrm rot="16200000">
            <a:off x="3518834" y="3352669"/>
            <a:ext cx="530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+mj-lt"/>
              </a:rPr>
              <a:t>До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CDC2BE5-6DAE-4431-A1AF-9C08D572B2FF}"/>
              </a:ext>
            </a:extLst>
          </p:cNvPr>
          <p:cNvSpPr txBox="1"/>
          <p:nvPr/>
        </p:nvSpPr>
        <p:spPr>
          <a:xfrm rot="16200000">
            <a:off x="3364479" y="4365116"/>
            <a:ext cx="942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+mj-lt"/>
              </a:rPr>
              <a:t>После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B7EEFE3-2633-44FC-B63D-C155413428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363" y="1294175"/>
            <a:ext cx="3522098" cy="26599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05CFEF8-8FDA-4BE3-B155-E2517F33AE8D}"/>
              </a:ext>
            </a:extLst>
          </p:cNvPr>
          <p:cNvSpPr txBox="1"/>
          <p:nvPr/>
        </p:nvSpPr>
        <p:spPr>
          <a:xfrm rot="16200000">
            <a:off x="7244252" y="3352669"/>
            <a:ext cx="530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+mj-lt"/>
              </a:rPr>
              <a:t>До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9426FCB-C79C-42CA-8460-0F40FA636EC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81" t="12381"/>
          <a:stretch/>
        </p:blipFill>
        <p:spPr>
          <a:xfrm>
            <a:off x="4333363" y="4078712"/>
            <a:ext cx="3522098" cy="26630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5E4CC2D-E3B1-478D-A778-CF1588DD0A5E}"/>
              </a:ext>
            </a:extLst>
          </p:cNvPr>
          <p:cNvSpPr txBox="1"/>
          <p:nvPr/>
        </p:nvSpPr>
        <p:spPr>
          <a:xfrm rot="16200000">
            <a:off x="6992224" y="4347303"/>
            <a:ext cx="1034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+mj-lt"/>
              </a:rPr>
              <a:t>После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D6B56E9-6429-4C72-9132-D0DE6353638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902" y="1294176"/>
            <a:ext cx="3587890" cy="26599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8FE89FE-CD91-497B-8E71-5EEF29CF821E}"/>
              </a:ext>
            </a:extLst>
          </p:cNvPr>
          <p:cNvSpPr txBox="1"/>
          <p:nvPr/>
        </p:nvSpPr>
        <p:spPr>
          <a:xfrm rot="16200000">
            <a:off x="11074509" y="3351329"/>
            <a:ext cx="530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+mj-lt"/>
              </a:rPr>
              <a:t>До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C406C3F-C86C-4932-807D-6E5B5347633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6" t="4694" r="28371" b="1"/>
          <a:stretch/>
        </p:blipFill>
        <p:spPr>
          <a:xfrm>
            <a:off x="8051902" y="4116707"/>
            <a:ext cx="3587890" cy="26251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8801D38-1F23-4673-8339-6418D27E6A13}"/>
              </a:ext>
            </a:extLst>
          </p:cNvPr>
          <p:cNvSpPr txBox="1"/>
          <p:nvPr/>
        </p:nvSpPr>
        <p:spPr>
          <a:xfrm rot="16200000">
            <a:off x="10822480" y="4349323"/>
            <a:ext cx="1034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+mj-lt"/>
              </a:rPr>
              <a:t>После</a:t>
            </a:r>
          </a:p>
        </p:txBody>
      </p:sp>
    </p:spTree>
    <p:extLst>
      <p:ext uri="{BB962C8B-B14F-4D97-AF65-F5344CB8AC3E}">
        <p14:creationId xmlns:p14="http://schemas.microsoft.com/office/powerpoint/2010/main" val="3636190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C406C3F-C86C-4932-807D-6E5B534763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9" r="4459"/>
          <a:stretch/>
        </p:blipFill>
        <p:spPr>
          <a:xfrm>
            <a:off x="4267571" y="1314011"/>
            <a:ext cx="3587890" cy="26383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050CD08-C279-4BED-9F48-918BE7EA3AD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7" t="17290" r="10252" b="1729"/>
          <a:stretch/>
        </p:blipFill>
        <p:spPr>
          <a:xfrm>
            <a:off x="4267571" y="4113594"/>
            <a:ext cx="3587890" cy="26630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F19E83E-DABB-3B38-3F4C-554017758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764" y="260648"/>
            <a:ext cx="6858000" cy="928813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sz="2000" b="1" dirty="0"/>
              <a:t>Реализация национального проекта «Культура»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2024 году</a:t>
            </a:r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94B1B529-A184-61C7-8DE0-7B1E700027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0" y="1111040"/>
            <a:ext cx="769425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424777E-BB18-471E-9ADA-D7BFFCCA044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8640" y="1452215"/>
            <a:ext cx="3542869" cy="2361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0E78569-602F-414A-87A0-5DD3FAEF8B0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4" t="9594" r="4991"/>
          <a:stretch/>
        </p:blipFill>
        <p:spPr>
          <a:xfrm>
            <a:off x="544861" y="4116707"/>
            <a:ext cx="3546648" cy="26599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9426FCB-C79C-42CA-8460-0F40FA636EC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3" r="5903"/>
          <a:stretch/>
        </p:blipFill>
        <p:spPr>
          <a:xfrm>
            <a:off x="8097317" y="4005064"/>
            <a:ext cx="3522098" cy="26630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D6B56E9-6429-4C72-9132-D0DE6353638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51902" y="1314012"/>
            <a:ext cx="3587890" cy="26383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18121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CA566423-6B34-4B6A-BFF6-A4636A4C3D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10" t="9026" r="16858"/>
          <a:stretch/>
        </p:blipFill>
        <p:spPr>
          <a:xfrm>
            <a:off x="7714660" y="0"/>
            <a:ext cx="4471416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0" endPos="28000" dist="5000" dir="5400000" sy="-100000" algn="bl" rotWithShape="0"/>
          </a:effectLst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F19E83E-DABB-3B38-3F4C-554017758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764" y="260648"/>
            <a:ext cx="6858000" cy="1700784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sz="2000" b="1" dirty="0"/>
              <a:t>В рамках национального проекта «семья»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2025 году </a:t>
            </a:r>
            <a:r>
              <a:rPr lang="ru-RU" sz="2000" b="1" dirty="0"/>
              <a:t>запланировано</a:t>
            </a:r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94B1B529-A184-61C7-8DE0-7B1E700027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0" y="1111040"/>
            <a:ext cx="769425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B2D9F9EB-0971-4A60-8086-1EDD62791D15}"/>
              </a:ext>
            </a:extLst>
          </p:cNvPr>
          <p:cNvSpPr/>
          <p:nvPr/>
        </p:nvSpPr>
        <p:spPr>
          <a:xfrm>
            <a:off x="255912" y="1556923"/>
            <a:ext cx="6405964" cy="489654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1E57B72-476F-4F87-885E-F46D6A6A6527}"/>
              </a:ext>
            </a:extLst>
          </p:cNvPr>
          <p:cNvSpPr txBox="1"/>
          <p:nvPr/>
        </p:nvSpPr>
        <p:spPr>
          <a:xfrm>
            <a:off x="548296" y="1777119"/>
            <a:ext cx="5976664" cy="4463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006BBC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К</a:t>
            </a:r>
            <a:r>
              <a:rPr lang="ru-RU" b="1" dirty="0">
                <a:solidFill>
                  <a:srgbClr val="006BB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АПИТАЛЬНЫЙ РЕМОНТ: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ru-RU" sz="20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ru-RU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библиотек</a:t>
            </a:r>
            <a:endParaRPr lang="ru-RU" sz="20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    Дома культуры в г. Каспийск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    Республиканской школы искусств М. </a:t>
            </a:r>
            <a:r>
              <a:rPr lang="ru-RU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Кажлаева</a:t>
            </a:r>
            <a:endParaRPr lang="ru-RU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    Русского драматического театра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ru-RU" sz="20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ru-RU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муниципального музея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006BBC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lang="ru-RU" b="1" dirty="0">
                <a:solidFill>
                  <a:srgbClr val="006BB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СНАЩЕНИЕ: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ru-RU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Театра поэзии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    Музея боевой славы им. В. Макаровой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006BBC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С</a:t>
            </a:r>
            <a:r>
              <a:rPr lang="ru-RU" b="1" dirty="0">
                <a:solidFill>
                  <a:srgbClr val="006BB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ОЗДАНИЕ</a:t>
            </a:r>
            <a:endParaRPr lang="ru-RU" b="1" dirty="0">
              <a:solidFill>
                <a:srgbClr val="006BBC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rgbClr val="006BB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ru-RU" sz="20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3 </a:t>
            </a:r>
            <a:r>
              <a:rPr lang="ru-RU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модельных библиотек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3AC33912-1110-4A73-A766-723DBD0E1FA1}"/>
              </a:ext>
            </a:extLst>
          </p:cNvPr>
          <p:cNvSpPr/>
          <p:nvPr/>
        </p:nvSpPr>
        <p:spPr>
          <a:xfrm>
            <a:off x="6174209" y="5157194"/>
            <a:ext cx="5450367" cy="1296273"/>
          </a:xfrm>
          <a:prstGeom prst="roundRect">
            <a:avLst/>
          </a:prstGeom>
          <a:solidFill>
            <a:srgbClr val="006BB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319D65-E827-4564-BD85-DEB013D025C1}"/>
              </a:ext>
            </a:extLst>
          </p:cNvPr>
          <p:cNvSpPr txBox="1"/>
          <p:nvPr/>
        </p:nvSpPr>
        <p:spPr>
          <a:xfrm>
            <a:off x="6271100" y="5310269"/>
            <a:ext cx="525658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Основные востребованные и актуальные для региона направления нацпроекта сохранены – строительство и капительный ремонт домов культуры, модернизация библиотек по новому стандарту, оснащение учреждений культуры. </a:t>
            </a:r>
            <a:r>
              <a:rPr lang="ru-RU" sz="1200" dirty="0">
                <a:solidFill>
                  <a:schemeClr val="bg1"/>
                </a:solidFill>
                <a:latin typeface="+mj-lt"/>
                <a:ea typeface="Calibri" panose="020F0502020204030204" pitchFamily="34" charset="0"/>
              </a:rPr>
              <a:t>В 2025 году появилось</a:t>
            </a:r>
            <a:r>
              <a:rPr lang="ru-RU" sz="12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новое направление - оснащение региональных филармоний.</a:t>
            </a:r>
            <a:endParaRPr lang="ru-RU" sz="12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05847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09F60C95-59FC-49A4-8DA7-4D1C7823338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57" t="368" r="30274" b="-368"/>
          <a:stretch/>
        </p:blipFill>
        <p:spPr>
          <a:xfrm>
            <a:off x="7109015" y="-12118"/>
            <a:ext cx="5079810" cy="68701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0" endPos="28000" dist="5000" dir="5400000" sy="-100000" algn="bl" rotWithShape="0"/>
          </a:effectLst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F19E83E-DABB-3B38-3F4C-554017758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764" y="260648"/>
            <a:ext cx="6840760" cy="973016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sz="2000" b="1" dirty="0"/>
              <a:t>в рамках Федерального партийного проекта «Культура малой Родины»</a:t>
            </a:r>
            <a:br>
              <a:rPr lang="ru-RU" sz="2000" b="1" dirty="0"/>
            </a:br>
            <a:r>
              <a:rPr lang="ru-RU" sz="2000" b="1" dirty="0"/>
              <a:t>в 2024 году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94B1B529-A184-61C7-8DE0-7B1E700027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0" y="1422373"/>
            <a:ext cx="7109015" cy="1384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01767E09-5EC9-41E5-A5B3-FF0ADEC0B136}"/>
              </a:ext>
            </a:extLst>
          </p:cNvPr>
          <p:cNvSpPr/>
          <p:nvPr/>
        </p:nvSpPr>
        <p:spPr>
          <a:xfrm>
            <a:off x="290585" y="2081031"/>
            <a:ext cx="2965396" cy="194018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7B86EC5-9967-4878-99AA-E83C569C2DAA}"/>
              </a:ext>
            </a:extLst>
          </p:cNvPr>
          <p:cNvSpPr txBox="1"/>
          <p:nvPr/>
        </p:nvSpPr>
        <p:spPr>
          <a:xfrm>
            <a:off x="361978" y="2158572"/>
            <a:ext cx="2780106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6BBC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МОДЕРНИЗАЦИЯ</a:t>
            </a:r>
            <a:r>
              <a:rPr lang="ru-RU" sz="1800" b="1" dirty="0">
                <a:solidFill>
                  <a:srgbClr val="006BB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br>
              <a:rPr lang="ru-RU" sz="1800" dirty="0">
                <a:solidFill>
                  <a:srgbClr val="006BB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16</a:t>
            </a:r>
            <a:r>
              <a:rPr lang="ru-RU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домов культуры</a:t>
            </a:r>
            <a:br>
              <a:rPr lang="ru-RU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(замена светозвукового оборудования, кресел, одежды сцены и другое)</a:t>
            </a:r>
            <a:endParaRPr lang="ru-RU" dirty="0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B2D9F9EB-0971-4A60-8086-1EDD62791D15}"/>
              </a:ext>
            </a:extLst>
          </p:cNvPr>
          <p:cNvSpPr/>
          <p:nvPr/>
        </p:nvSpPr>
        <p:spPr>
          <a:xfrm>
            <a:off x="290585" y="4484705"/>
            <a:ext cx="6138093" cy="157032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1E57B72-476F-4F87-885E-F46D6A6A6527}"/>
              </a:ext>
            </a:extLst>
          </p:cNvPr>
          <p:cNvSpPr txBox="1"/>
          <p:nvPr/>
        </p:nvSpPr>
        <p:spPr>
          <a:xfrm>
            <a:off x="361978" y="4531204"/>
            <a:ext cx="5732434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006BB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ПОДДЕРЖКА ТВОРЧЕСКОЙ ДЕЯТЕЛЬНОСТИ И УКРЕПЛЕНИЕ МАТЕРИАЛЬНО-ТЕХНИЧЕСКОЙ БАЗЫ:</a:t>
            </a:r>
            <a:br>
              <a:rPr lang="ru-RU" sz="1800" b="1" dirty="0">
                <a:solidFill>
                  <a:srgbClr val="006BB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b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6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республиканских театров</a:t>
            </a:r>
            <a:endParaRPr lang="ru-RU" sz="1800" b="1" dirty="0">
              <a:solidFill>
                <a:srgbClr val="006BBC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DE9E5F2B-521F-4AA4-9B1A-90EECFC08775}"/>
              </a:ext>
            </a:extLst>
          </p:cNvPr>
          <p:cNvSpPr/>
          <p:nvPr/>
        </p:nvSpPr>
        <p:spPr>
          <a:xfrm>
            <a:off x="3469547" y="2081031"/>
            <a:ext cx="2965396" cy="194018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2620022-79F8-4FE8-84D8-2B216D7D23FE}"/>
              </a:ext>
            </a:extLst>
          </p:cNvPr>
          <p:cNvSpPr txBox="1"/>
          <p:nvPr/>
        </p:nvSpPr>
        <p:spPr>
          <a:xfrm>
            <a:off x="3554507" y="2160519"/>
            <a:ext cx="2795477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006BB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ТЕКУЩИЙ РЕМОНТ:</a:t>
            </a:r>
            <a:br>
              <a:rPr lang="ru-RU" sz="1800" dirty="0">
                <a:solidFill>
                  <a:srgbClr val="006BB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1800" dirty="0">
              <a:solidFill>
                <a:srgbClr val="006BBC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ru-RU" sz="1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дома культуры</a:t>
            </a:r>
            <a:br>
              <a:rPr lang="ru-RU" sz="1800" dirty="0">
                <a:solidFill>
                  <a:srgbClr val="006BB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85105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CA566423-6B34-4B6A-BFF6-A4636A4C3D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9" t="-361" r="24937" b="361"/>
          <a:stretch/>
        </p:blipFill>
        <p:spPr>
          <a:xfrm>
            <a:off x="5518348" y="0"/>
            <a:ext cx="6667729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0" endPos="28000" dist="5000" dir="5400000" sy="-100000" algn="bl" rotWithShape="0"/>
          </a:effectLst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F19E83E-DABB-3B38-3F4C-554017758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912" y="340391"/>
            <a:ext cx="6858000" cy="445859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sz="2000" b="1" dirty="0"/>
              <a:t>ШКОЛА КРЕАТИВНЫХ</a:t>
            </a:r>
            <a:br>
              <a:rPr lang="ru-RU" sz="2000" b="1" dirty="0"/>
            </a:br>
            <a:r>
              <a:rPr lang="ru-RU" sz="2000" b="1" dirty="0"/>
              <a:t>ИНДУСТРИЙ</a:t>
            </a:r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94B1B529-A184-61C7-8DE0-7B1E700027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0" y="1111040"/>
            <a:ext cx="769425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B2D9F9EB-0971-4A60-8086-1EDD62791D15}"/>
              </a:ext>
            </a:extLst>
          </p:cNvPr>
          <p:cNvSpPr/>
          <p:nvPr/>
        </p:nvSpPr>
        <p:spPr>
          <a:xfrm>
            <a:off x="252092" y="1573334"/>
            <a:ext cx="4834208" cy="198631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E816127-C527-4C5A-97E3-F6BCF6EC89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667" l="8625" r="90000">
                        <a14:foregroundMark x1="23500" y1="87111" x2="23500" y2="87111"/>
                        <a14:foregroundMark x1="26875" y1="88444" x2="26875" y2="88444"/>
                        <a14:foregroundMark x1="9750" y1="60444" x2="9750" y2="60444"/>
                        <a14:foregroundMark x1="9750" y1="70889" x2="9750" y2="70889"/>
                        <a14:foregroundMark x1="28125" y1="86000" x2="28125" y2="86000"/>
                        <a14:foregroundMark x1="23500" y1="90667" x2="23500" y2="90667"/>
                        <a14:foregroundMark x1="38625" y1="86000" x2="38625" y2="86000"/>
                        <a14:foregroundMark x1="9125" y1="72000" x2="9125" y2="72000"/>
                        <a14:foregroundMark x1="9750" y1="68444" x2="9750" y2="68444"/>
                        <a14:foregroundMark x1="9750" y1="70889" x2="9750" y2="70889"/>
                        <a14:foregroundMark x1="9750" y1="72000" x2="9750" y2="72000"/>
                        <a14:foregroundMark x1="9125" y1="61778" x2="9125" y2="61778"/>
                        <a14:foregroundMark x1="8875" y1="65333" x2="8875" y2="65333"/>
                        <a14:foregroundMark x1="79750" y1="51556" x2="79750" y2="51556"/>
                        <a14:foregroundMark x1="89875" y1="38889" x2="89875" y2="38889"/>
                        <a14:foregroundMark x1="9750" y1="71778" x2="9750" y2="71778"/>
                        <a14:foregroundMark x1="9500" y1="71778" x2="9500" y2="71778"/>
                        <a14:foregroundMark x1="9375" y1="69333" x2="9375" y2="69333"/>
                        <a14:foregroundMark x1="9000" y1="68444" x2="9000" y2="68444"/>
                        <a14:foregroundMark x1="8625" y1="66667" x2="8625" y2="66667"/>
                        <a14:foregroundMark x1="8625" y1="65556" x2="8625" y2="65556"/>
                        <a14:foregroundMark x1="13250" y1="48444" x2="13250" y2="48444"/>
                        <a14:foregroundMark x1="12750" y1="49333" x2="12750" y2="49333"/>
                        <a14:backgroundMark x1="9250" y1="72222" x2="9250" y2="72222"/>
                        <a14:backgroundMark x1="9125" y1="72222" x2="9125" y2="72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912" y="86049"/>
            <a:ext cx="1696964" cy="954541"/>
          </a:xfrm>
          <a:prstGeom prst="rect">
            <a:avLst/>
          </a:prstGeom>
        </p:spPr>
      </p:pic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5606BBD4-C006-4C82-AEF8-00B3D093D830}"/>
              </a:ext>
            </a:extLst>
          </p:cNvPr>
          <p:cNvSpPr/>
          <p:nvPr/>
        </p:nvSpPr>
        <p:spPr>
          <a:xfrm>
            <a:off x="252092" y="3760637"/>
            <a:ext cx="4834208" cy="247667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1E57B72-476F-4F87-885E-F46D6A6A6527}"/>
              </a:ext>
            </a:extLst>
          </p:cNvPr>
          <p:cNvSpPr txBox="1"/>
          <p:nvPr/>
        </p:nvSpPr>
        <p:spPr>
          <a:xfrm>
            <a:off x="405780" y="3999782"/>
            <a:ext cx="4464496" cy="2072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rgbClr val="006BB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ОБУЧЕНИЕ ПРОВОДИТСЯ ПО НАПРАВЛЕНИЯМ</a:t>
            </a:r>
            <a:r>
              <a:rPr lang="ru-RU" b="1" dirty="0">
                <a:solidFill>
                  <a:srgbClr val="006BB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600" b="1" dirty="0">
              <a:solidFill>
                <a:srgbClr val="006BBC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«Фото и видеопроизводство»</a:t>
            </a:r>
            <a:endParaRPr lang="ru-RU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«Электронная музыка»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«Дизайн»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366F0B8-BA06-445C-B380-123B3A52350B}"/>
              </a:ext>
            </a:extLst>
          </p:cNvPr>
          <p:cNvSpPr txBox="1"/>
          <p:nvPr/>
        </p:nvSpPr>
        <p:spPr>
          <a:xfrm>
            <a:off x="405780" y="1658552"/>
            <a:ext cx="460851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В 2024 году при поддержке </a:t>
            </a:r>
            <a:r>
              <a:rPr lang="ru-RU" sz="1600" dirty="0">
                <a:effectLst/>
                <a:latin typeface="+mj-lt"/>
                <a:ea typeface="Times New Roman" panose="02020603050405020304" pitchFamily="18" charset="0"/>
              </a:rPr>
              <a:t>Минкультуры России</a:t>
            </a:r>
            <a:r>
              <a:rPr lang="ru-RU" sz="1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на базе Дагестанского колледжа культуры и искусств им. </a:t>
            </a:r>
            <a:r>
              <a:rPr lang="ru-RU" sz="16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Б.Мурадовой</a:t>
            </a:r>
            <a:r>
              <a:rPr lang="ru-RU" sz="1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открылась </a:t>
            </a:r>
            <a:r>
              <a:rPr lang="ru-RU" sz="1600" b="1" dirty="0">
                <a:solidFill>
                  <a:srgbClr val="006BBC"/>
                </a:solidFill>
                <a:effectLst/>
                <a:latin typeface="+mj-lt"/>
                <a:ea typeface="Times New Roman" panose="02020603050405020304" pitchFamily="18" charset="0"/>
              </a:rPr>
              <a:t>первая в Дагестане</a:t>
            </a:r>
            <a:br>
              <a:rPr lang="ru-RU" sz="1600" b="1" dirty="0">
                <a:solidFill>
                  <a:srgbClr val="006BBC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ru-RU" sz="1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Школа креативных индустрий – новое уникальное пространство для развития детей и молодежи.</a:t>
            </a:r>
            <a:endParaRPr lang="ru-RU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68870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CA566423-6B34-4B6A-BFF6-A4636A4C3D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00" r="20946"/>
          <a:stretch/>
        </p:blipFill>
        <p:spPr>
          <a:xfrm>
            <a:off x="7714660" y="0"/>
            <a:ext cx="4471416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0" endPos="28000" dist="5000" dir="5400000" sy="-100000" algn="bl" rotWithShape="0"/>
          </a:effectLst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F19E83E-DABB-3B38-3F4C-554017758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764" y="260648"/>
            <a:ext cx="6858000" cy="850391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sz="2000" b="1" dirty="0"/>
              <a:t>ФЕДЕРАЛЬНЫЙ ПРОЕКТ</a:t>
            </a:r>
            <a:br>
              <a:rPr lang="ru-RU" sz="2000" b="1" dirty="0"/>
            </a:br>
            <a:r>
              <a:rPr lang="ru-RU" sz="2000" b="1" dirty="0"/>
              <a:t>«Земский работник культуры»</a:t>
            </a:r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94B1B529-A184-61C7-8DE0-7B1E700027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0" y="1111040"/>
            <a:ext cx="769425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B2D9F9EB-0971-4A60-8086-1EDD62791D15}"/>
              </a:ext>
            </a:extLst>
          </p:cNvPr>
          <p:cNvSpPr/>
          <p:nvPr/>
        </p:nvSpPr>
        <p:spPr>
          <a:xfrm>
            <a:off x="255912" y="1556923"/>
            <a:ext cx="3390228" cy="187207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r>
              <a:rPr lang="ru-RU" sz="1400" dirty="0">
                <a:solidFill>
                  <a:schemeClr val="tx1"/>
                </a:solidFill>
                <a:latin typeface="+mj-lt"/>
              </a:rPr>
              <a:t>Сумма единовременной выплаты для специалиста, который </a:t>
            </a:r>
            <a:r>
              <a:rPr lang="ru-RU" sz="14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переедет на работу в село или малый город </a:t>
            </a:r>
            <a:endParaRPr lang="ru-RU" sz="1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1E57B72-476F-4F87-885E-F46D6A6A6527}"/>
              </a:ext>
            </a:extLst>
          </p:cNvPr>
          <p:cNvSpPr txBox="1"/>
          <p:nvPr/>
        </p:nvSpPr>
        <p:spPr>
          <a:xfrm>
            <a:off x="756109" y="1700808"/>
            <a:ext cx="2389834" cy="5974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b="1" dirty="0">
                <a:solidFill>
                  <a:srgbClr val="006BBC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 млн руб.</a:t>
            </a:r>
            <a:endParaRPr lang="ru-RU" sz="3200" b="1" dirty="0">
              <a:solidFill>
                <a:srgbClr val="006BBC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3AC33912-1110-4A73-A766-723DBD0E1FA1}"/>
              </a:ext>
            </a:extLst>
          </p:cNvPr>
          <p:cNvSpPr/>
          <p:nvPr/>
        </p:nvSpPr>
        <p:spPr>
          <a:xfrm>
            <a:off x="255912" y="3777244"/>
            <a:ext cx="7006439" cy="2820105"/>
          </a:xfrm>
          <a:prstGeom prst="roundRect">
            <a:avLst/>
          </a:prstGeom>
          <a:solidFill>
            <a:srgbClr val="006BB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319D65-E827-4564-BD85-DEB013D025C1}"/>
              </a:ext>
            </a:extLst>
          </p:cNvPr>
          <p:cNvSpPr txBox="1"/>
          <p:nvPr/>
        </p:nvSpPr>
        <p:spPr>
          <a:xfrm>
            <a:off x="1017848" y="4269632"/>
            <a:ext cx="525658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Реализация этого важнейшего проекта позволит привлечь новых специалистов в учреждения культуры, расположенные в сельских населенных пунктах, рабочих поселках, поселках городского типа и малых городах</a:t>
            </a:r>
            <a:endParaRPr lang="ru-RU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B74F68F8-19E2-4164-9101-F04DF21234F7}"/>
              </a:ext>
            </a:extLst>
          </p:cNvPr>
          <p:cNvSpPr/>
          <p:nvPr/>
        </p:nvSpPr>
        <p:spPr>
          <a:xfrm>
            <a:off x="3872123" y="1556923"/>
            <a:ext cx="3390228" cy="187207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sz="700" dirty="0"/>
          </a:p>
          <a:p>
            <a:pPr algn="ctr"/>
            <a:r>
              <a:rPr lang="ru-RU" sz="1400" dirty="0">
                <a:solidFill>
                  <a:schemeClr val="tx1"/>
                </a:solidFill>
                <a:latin typeface="+mj-lt"/>
              </a:rPr>
              <a:t>будут трудоустроены по программе в 2025 году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6B6E13-53E0-436E-807F-72E2D3BDC046}"/>
              </a:ext>
            </a:extLst>
          </p:cNvPr>
          <p:cNvSpPr txBox="1"/>
          <p:nvPr/>
        </p:nvSpPr>
        <p:spPr>
          <a:xfrm>
            <a:off x="3949553" y="1700808"/>
            <a:ext cx="3235367" cy="660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600" b="1" dirty="0">
                <a:solidFill>
                  <a:srgbClr val="006BBC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6 работников</a:t>
            </a:r>
            <a:endParaRPr lang="ru-RU" sz="2800" b="1" dirty="0">
              <a:solidFill>
                <a:srgbClr val="006BBC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Надпись 7">
            <a:extLst>
              <a:ext uri="{FF2B5EF4-FFF2-40B4-BE49-F238E27FC236}">
                <a16:creationId xmlns:a16="http://schemas.microsoft.com/office/drawing/2014/main" id="{3EEA16C6-16D3-4D48-99A3-B0A448335905}"/>
              </a:ext>
            </a:extLst>
          </p:cNvPr>
          <p:cNvSpPr txBox="1"/>
          <p:nvPr/>
        </p:nvSpPr>
        <p:spPr>
          <a:xfrm>
            <a:off x="3489194" y="3777242"/>
            <a:ext cx="53987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</a:lstStyle>
          <a:p>
            <a:pPr algn="ctr" rtl="0"/>
            <a:r>
              <a:rPr lang="ru-RU" sz="6600" dirty="0">
                <a:solidFill>
                  <a:schemeClr val="bg1"/>
                </a:solidFill>
                <a:latin typeface="Calibri" panose="020F0502020204030204" pitchFamily="34" charset="0"/>
                <a:cs typeface="Gill Sans" panose="020B0502020104020203" pitchFamily="34" charset="-79"/>
              </a:rPr>
              <a:t>“</a:t>
            </a:r>
            <a:endParaRPr lang="ru-RU" sz="6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5" name="Надпись 8">
            <a:extLst>
              <a:ext uri="{FF2B5EF4-FFF2-40B4-BE49-F238E27FC236}">
                <a16:creationId xmlns:a16="http://schemas.microsoft.com/office/drawing/2014/main" id="{818D007A-BE58-4034-AEF8-ABC22A9E34AF}"/>
              </a:ext>
            </a:extLst>
          </p:cNvPr>
          <p:cNvSpPr txBox="1"/>
          <p:nvPr/>
        </p:nvSpPr>
        <p:spPr>
          <a:xfrm>
            <a:off x="3276904" y="5857881"/>
            <a:ext cx="8277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</a:lstStyle>
          <a:p>
            <a:pPr algn="ctr" rtl="0"/>
            <a:r>
              <a:rPr lang="ru-RU" sz="6600" dirty="0">
                <a:solidFill>
                  <a:schemeClr val="bg1"/>
                </a:solidFill>
                <a:latin typeface="Calibri" panose="020F0502020204030204" pitchFamily="34" charset="0"/>
                <a:cs typeface="Gill Sans" panose="020B0502020104020203" pitchFamily="34" charset="-79"/>
              </a:rPr>
              <a:t>”</a:t>
            </a:r>
            <a:endParaRPr lang="ru-RU" sz="6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Текст 6">
            <a:extLst>
              <a:ext uri="{FF2B5EF4-FFF2-40B4-BE49-F238E27FC236}">
                <a16:creationId xmlns:a16="http://schemas.microsoft.com/office/drawing/2014/main" id="{B74CEC55-90A0-49C6-8883-9AC6E186BCF7}"/>
              </a:ext>
            </a:extLst>
          </p:cNvPr>
          <p:cNvSpPr txBox="1">
            <a:spLocks/>
          </p:cNvSpPr>
          <p:nvPr/>
        </p:nvSpPr>
        <p:spPr>
          <a:xfrm>
            <a:off x="4765927" y="6129486"/>
            <a:ext cx="2329567" cy="362334"/>
          </a:xfrm>
          <a:prstGeom prst="rect">
            <a:avLst/>
          </a:prstGeom>
        </p:spPr>
        <p:txBody>
          <a:bodyPr rtlCol="0">
            <a:noAutofit/>
          </a:bodyPr>
          <a:lstStyle>
            <a:defPPr>
              <a:defRPr lang="ru-RU"/>
            </a:defPPr>
            <a:lvl1pPr marL="246888" indent="-24688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1">
                  <a:lumMod val="50000"/>
                </a:schemeClr>
              </a:buClr>
              <a:buFont typeface="Arial" pitchFamily="34" charset="0"/>
              <a:buChar char="•"/>
              <a:defRPr lang="ru-RU" sz="2400" b="0" i="0" kern="120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548640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>
                  <a:lumMod val="50000"/>
                </a:schemeClr>
              </a:buClr>
              <a:buFont typeface="Arial" pitchFamily="34" charset="0"/>
              <a:buChar char="•"/>
              <a:defRPr lang="ru-RU" sz="2000" b="0" i="0" kern="120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850392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>
                  <a:lumMod val="50000"/>
                </a:schemeClr>
              </a:buClr>
              <a:buFont typeface="Arial" pitchFamily="34" charset="0"/>
              <a:buChar char="•"/>
              <a:defRPr lang="ru-RU" sz="1800" b="0" i="0" kern="120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152144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>
                  <a:lumMod val="50000"/>
                </a:schemeClr>
              </a:buClr>
              <a:buFont typeface="Arial" pitchFamily="34" charset="0"/>
              <a:buChar char="•"/>
              <a:defRPr lang="ru-RU" sz="1600" b="0" i="0" kern="120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453896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>
                  <a:lumMod val="50000"/>
                </a:schemeClr>
              </a:buClr>
              <a:buFont typeface="Arial" pitchFamily="34" charset="0"/>
              <a:buChar char="•"/>
              <a:defRPr lang="ru-RU" sz="1600" b="0" i="0" kern="120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755648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Char char="•"/>
              <a:defRPr lang="ru-RU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Char char="•"/>
              <a:defRPr lang="ru-RU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59152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Char char="•"/>
              <a:defRPr lang="ru-RU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60904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Char char="•"/>
              <a:defRPr lang="ru-RU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400" b="1" dirty="0">
                <a:solidFill>
                  <a:schemeClr val="bg1"/>
                </a:solidFill>
                <a:latin typeface="Bookman Old Style" panose="02050604050505020204" pitchFamily="18" charset="0"/>
                <a:cs typeface="Gill Sans" panose="020B0502020104020203" pitchFamily="34" charset="-79"/>
              </a:rPr>
              <a:t>— ОЛЬГА ЛЮБИМОВА</a:t>
            </a:r>
          </a:p>
        </p:txBody>
      </p:sp>
    </p:spTree>
    <p:extLst>
      <p:ext uri="{BB962C8B-B14F-4D97-AF65-F5344CB8AC3E}">
        <p14:creationId xmlns:p14="http://schemas.microsoft.com/office/powerpoint/2010/main" val="296495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CA566423-6B34-4B6A-BFF6-A4636A4C3D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4" t="11378" r="6042" b="11378"/>
          <a:stretch/>
        </p:blipFill>
        <p:spPr>
          <a:xfrm>
            <a:off x="6191358" y="0"/>
            <a:ext cx="6022405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0" endPos="28000" dist="5000" dir="5400000" sy="-100000" algn="bl" rotWithShape="0"/>
          </a:effectLst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F19E83E-DABB-3B38-3F4C-554017758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912" y="340391"/>
            <a:ext cx="6858000" cy="445859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sz="2000" b="1" dirty="0"/>
              <a:t>Восстановление исторического облика дагестанской филармонии</a:t>
            </a:r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94B1B529-A184-61C7-8DE0-7B1E700027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0" y="1111040"/>
            <a:ext cx="769425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B2D9F9EB-0971-4A60-8086-1EDD62791D15}"/>
              </a:ext>
            </a:extLst>
          </p:cNvPr>
          <p:cNvSpPr/>
          <p:nvPr/>
        </p:nvSpPr>
        <p:spPr>
          <a:xfrm>
            <a:off x="328936" y="1446263"/>
            <a:ext cx="6125516" cy="335088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5606BBD4-C006-4C82-AEF8-00B3D093D830}"/>
              </a:ext>
            </a:extLst>
          </p:cNvPr>
          <p:cNvSpPr/>
          <p:nvPr/>
        </p:nvSpPr>
        <p:spPr>
          <a:xfrm>
            <a:off x="328936" y="4973166"/>
            <a:ext cx="6125516" cy="1408162"/>
          </a:xfrm>
          <a:prstGeom prst="roundRect">
            <a:avLst/>
          </a:prstGeom>
          <a:solidFill>
            <a:srgbClr val="006BB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1E57B72-476F-4F87-885E-F46D6A6A6527}"/>
              </a:ext>
            </a:extLst>
          </p:cNvPr>
          <p:cNvSpPr txBox="1"/>
          <p:nvPr/>
        </p:nvSpPr>
        <p:spPr>
          <a:xfrm>
            <a:off x="524660" y="5109976"/>
            <a:ext cx="589868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эти цели </a:t>
            </a:r>
            <a:r>
              <a:rPr lang="ru-RU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2025 по 2027 годы </a:t>
            </a:r>
            <a:r>
              <a:rPr lang="ru-RU" sz="1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средства предусмотрены из регионального бюджета.</a:t>
            </a:r>
            <a:br>
              <a:rPr lang="ru-RU" sz="1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 счет федерального бюджета </a:t>
            </a:r>
            <a:r>
              <a:rPr lang="ru-RU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 2028 года </a:t>
            </a:r>
            <a:r>
              <a:rPr lang="ru-RU" sz="1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планируется оснастить филармонию современным оборудованием.</a:t>
            </a:r>
            <a:endParaRPr lang="ru-RU" sz="1600" dirty="0">
              <a:solidFill>
                <a:schemeClr val="bg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366F0B8-BA06-445C-B380-123B3A52350B}"/>
              </a:ext>
            </a:extLst>
          </p:cNvPr>
          <p:cNvSpPr txBox="1"/>
          <p:nvPr/>
        </p:nvSpPr>
        <p:spPr>
          <a:xfrm>
            <a:off x="524660" y="1622276"/>
            <a:ext cx="5806075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Историческое здание Дагестанской государственной филармонии им. Т. Мурадова является </a:t>
            </a:r>
            <a:r>
              <a:rPr lang="ru-RU" sz="1600" b="1" dirty="0">
                <a:solidFill>
                  <a:srgbClr val="006BBC"/>
                </a:solidFill>
                <a:effectLst/>
                <a:latin typeface="+mj-lt"/>
                <a:ea typeface="Times New Roman" panose="02020603050405020304" pitchFamily="18" charset="0"/>
              </a:rPr>
              <a:t>объектом культурного наследия регионального значения</a:t>
            </a:r>
            <a:r>
              <a:rPr lang="ru-RU" sz="1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«Здание, в котором в 1931 году на XII Дагестанской областной конференции ВЛКСМ выступала советский партийный и государственный деятель </a:t>
            </a:r>
            <a:r>
              <a:rPr lang="ru-RU" sz="16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Ульянова Мария Ильинична</a:t>
            </a:r>
            <a:r>
              <a:rPr lang="ru-RU" sz="1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», 1931 год.</a:t>
            </a:r>
          </a:p>
          <a:p>
            <a:pPr algn="just"/>
            <a:r>
              <a:rPr lang="ru-RU" sz="1600" b="1" dirty="0">
                <a:solidFill>
                  <a:srgbClr val="006BBC"/>
                </a:solidFill>
                <a:effectLst/>
                <a:latin typeface="+mj-lt"/>
                <a:ea typeface="Calibri" panose="020F0502020204030204" pitchFamily="34" charset="0"/>
              </a:rPr>
              <a:t>На сцене филармонии выступали </a:t>
            </a:r>
            <a:r>
              <a:rPr lang="ru-RU" sz="1600" dirty="0">
                <a:effectLst/>
                <a:latin typeface="+mj-lt"/>
                <a:ea typeface="Calibri" panose="020F0502020204030204" pitchFamily="34" charset="0"/>
              </a:rPr>
              <a:t>Святослав Рихтер и Арнольд Каплан, Радмила </a:t>
            </a:r>
            <a:r>
              <a:rPr lang="ru-RU" sz="1600" dirty="0" err="1">
                <a:effectLst/>
                <a:latin typeface="+mj-lt"/>
                <a:ea typeface="Calibri" panose="020F0502020204030204" pitchFamily="34" charset="0"/>
              </a:rPr>
              <a:t>Караклаич</a:t>
            </a:r>
            <a:r>
              <a:rPr lang="ru-RU" sz="1600" dirty="0">
                <a:effectLst/>
                <a:latin typeface="+mj-lt"/>
                <a:ea typeface="Calibri" panose="020F0502020204030204" pitchFamily="34" charset="0"/>
              </a:rPr>
              <a:t> и Майя Кристалинская, Иосиф Кобзон и Эдита Пьеха, английский квартет «</a:t>
            </a:r>
            <a:r>
              <a:rPr lang="ru-RU" sz="1600" dirty="0" err="1">
                <a:effectLst/>
                <a:latin typeface="+mj-lt"/>
                <a:ea typeface="Calibri" panose="020F0502020204030204" pitchFamily="34" charset="0"/>
              </a:rPr>
              <a:t>Allegri</a:t>
            </a:r>
            <a:r>
              <a:rPr lang="ru-RU" sz="1600" dirty="0">
                <a:effectLst/>
                <a:latin typeface="+mj-lt"/>
                <a:ea typeface="Calibri" panose="020F0502020204030204" pitchFamily="34" charset="0"/>
              </a:rPr>
              <a:t>», со своими оркестрами не раз приезжали Олег Лундстрем и Юрий Силантьев. </a:t>
            </a:r>
            <a:endParaRPr lang="ru-RU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1576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6B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: скругленные верхние углы 25">
            <a:extLst>
              <a:ext uri="{FF2B5EF4-FFF2-40B4-BE49-F238E27FC236}">
                <a16:creationId xmlns:a16="http://schemas.microsoft.com/office/drawing/2014/main" id="{37351A81-196A-472A-9B6E-EBB541FB7ED0}"/>
              </a:ext>
            </a:extLst>
          </p:cNvPr>
          <p:cNvSpPr/>
          <p:nvPr/>
        </p:nvSpPr>
        <p:spPr>
          <a:xfrm>
            <a:off x="2241984" y="2636912"/>
            <a:ext cx="7704856" cy="4221088"/>
          </a:xfrm>
          <a:prstGeom prst="round2SameRect">
            <a:avLst/>
          </a:prstGeom>
          <a:solidFill>
            <a:schemeClr val="bg1"/>
          </a:solidFill>
          <a:ln>
            <a:solidFill>
              <a:srgbClr val="006B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7878276F-2C35-AA75-5D1D-B56CD313A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824" y="476672"/>
            <a:ext cx="10585176" cy="1872208"/>
          </a:xfrm>
        </p:spPr>
        <p:txBody>
          <a:bodyPr rtlCol="0"/>
          <a:lstStyle>
            <a:defPPr>
              <a:defRPr lang="ru-RU"/>
            </a:defPPr>
          </a:lstStyle>
          <a:p>
            <a:pPr algn="ctr" rtl="0"/>
            <a:r>
              <a:rPr lang="ru-RU" sz="3200" spc="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ГОСУДАРСТВЕННЫЙ ДОКЛАД</a:t>
            </a:r>
            <a:br>
              <a:rPr lang="ru-RU" sz="3200" spc="0" dirty="0">
                <a:ln w="0"/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spc="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 результатах основных направлений деятельности</a:t>
            </a:r>
            <a:br>
              <a:rPr lang="ru-RU" sz="3200" spc="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spc="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Министерства культуры Республики Дагестан</a:t>
            </a:r>
            <a:br>
              <a:rPr lang="ru-RU" sz="3200" spc="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i="1" spc="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2024 год</a:t>
            </a:r>
            <a:endParaRPr lang="ru-RU" sz="3200" spc="0" dirty="0">
              <a:ln w="0"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3A19BE6-A314-4337-A9AA-381534AB6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70276" y="2924944"/>
            <a:ext cx="3780420" cy="3780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6B53F8-1E03-4615-B694-6B3959640B66}"/>
              </a:ext>
            </a:extLst>
          </p:cNvPr>
          <p:cNvSpPr txBox="1"/>
          <p:nvPr/>
        </p:nvSpPr>
        <p:spPr>
          <a:xfrm>
            <a:off x="2467009" y="3573016"/>
            <a:ext cx="153917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spc="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Наведи камеру смартфона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  <p:cxnSp>
        <p:nvCxnSpPr>
          <p:cNvPr id="5" name="Соединитель: уступ 4">
            <a:extLst>
              <a:ext uri="{FF2B5EF4-FFF2-40B4-BE49-F238E27FC236}">
                <a16:creationId xmlns:a16="http://schemas.microsoft.com/office/drawing/2014/main" id="{48FEFB58-785C-4017-832C-6895A9B90C40}"/>
              </a:ext>
            </a:extLst>
          </p:cNvPr>
          <p:cNvCxnSpPr>
            <a:cxnSpLocks/>
          </p:cNvCxnSpPr>
          <p:nvPr/>
        </p:nvCxnSpPr>
        <p:spPr>
          <a:xfrm>
            <a:off x="2566020" y="4581128"/>
            <a:ext cx="1944216" cy="504056"/>
          </a:xfrm>
          <a:prstGeom prst="bentConnector3">
            <a:avLst>
              <a:gd name="adj1" fmla="val 64537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34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CA566423-6B34-4B6A-BFF6-A4636A4C3D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302" r="25302"/>
          <a:stretch/>
        </p:blipFill>
        <p:spPr>
          <a:xfrm>
            <a:off x="6191358" y="0"/>
            <a:ext cx="6022405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0" endPos="28000" dist="5000" dir="5400000" sy="-100000" algn="bl" rotWithShape="0"/>
          </a:effectLst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F19E83E-DABB-3B38-3F4C-554017758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910" y="320864"/>
            <a:ext cx="5935447" cy="1234894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sz="2000" b="1" dirty="0">
                <a:solidFill>
                  <a:srgbClr val="006BB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Реконструкция</a:t>
            </a:r>
            <a:br>
              <a:rPr lang="ru-RU" sz="2000" b="1" dirty="0">
                <a:solidFill>
                  <a:srgbClr val="006BB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000" b="1" dirty="0">
                <a:solidFill>
                  <a:srgbClr val="006BB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Азербайджанского театра</a:t>
            </a:r>
            <a:br>
              <a:rPr lang="ru-RU" sz="1600" b="1" dirty="0">
                <a:solidFill>
                  <a:srgbClr val="006BB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 программе «Комплексное территориальное развитие г. Дербента»</a:t>
            </a:r>
            <a:endParaRPr lang="ru-RU" sz="1800" b="1" dirty="0">
              <a:solidFill>
                <a:srgbClr val="006BBC"/>
              </a:solidFill>
            </a:endParaRPr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94B1B529-A184-61C7-8DE0-7B1E700027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0" y="1592164"/>
            <a:ext cx="6191357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B2D9F9EB-0971-4A60-8086-1EDD62791D15}"/>
              </a:ext>
            </a:extLst>
          </p:cNvPr>
          <p:cNvSpPr/>
          <p:nvPr/>
        </p:nvSpPr>
        <p:spPr>
          <a:xfrm>
            <a:off x="328936" y="1972281"/>
            <a:ext cx="5668531" cy="131038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5606BBD4-C006-4C82-AEF8-00B3D093D830}"/>
              </a:ext>
            </a:extLst>
          </p:cNvPr>
          <p:cNvSpPr/>
          <p:nvPr/>
        </p:nvSpPr>
        <p:spPr>
          <a:xfrm>
            <a:off x="328936" y="3429000"/>
            <a:ext cx="5668531" cy="1836836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noFill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1E57B72-476F-4F87-885E-F46D6A6A6527}"/>
              </a:ext>
            </a:extLst>
          </p:cNvPr>
          <p:cNvSpPr txBox="1"/>
          <p:nvPr/>
        </p:nvSpPr>
        <p:spPr>
          <a:xfrm>
            <a:off x="385637" y="3647675"/>
            <a:ext cx="5555127" cy="13994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j-lt"/>
              </a:rPr>
              <a:t>В настоящее время готова механика сцены, приобретено высокотехнологичное световое и звуковое оборудование, кресла, одежда сцены.</a:t>
            </a:r>
            <a:br>
              <a:rPr lang="ru-RU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j-lt"/>
              </a:rPr>
            </a:br>
            <a:br>
              <a:rPr lang="ru-RU" sz="16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j-lt"/>
              </a:rPr>
            </a:br>
            <a:r>
              <a:rPr lang="ru-RU" sz="16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j-lt"/>
              </a:rPr>
              <a:t>Зал рассчитан на 270 зрителей.</a:t>
            </a:r>
            <a:endParaRPr lang="ru-RU" sz="16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366F0B8-BA06-445C-B380-123B3A52350B}"/>
              </a:ext>
            </a:extLst>
          </p:cNvPr>
          <p:cNvSpPr txBox="1"/>
          <p:nvPr/>
        </p:nvSpPr>
        <p:spPr>
          <a:xfrm>
            <a:off x="441199" y="2082542"/>
            <a:ext cx="544400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Проект инициировал депутат Госдумы</a:t>
            </a:r>
            <a:br>
              <a:rPr lang="ru-RU" sz="1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ru-RU" sz="1600" b="1" dirty="0">
                <a:solidFill>
                  <a:srgbClr val="006BBC"/>
                </a:solidFill>
                <a:effectLst/>
                <a:latin typeface="+mj-lt"/>
                <a:ea typeface="Times New Roman" panose="02020603050405020304" pitchFamily="18" charset="0"/>
              </a:rPr>
              <a:t>Хизри Абакаров</a:t>
            </a:r>
            <a:r>
              <a:rPr lang="ru-RU" sz="1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при поддержке сенатора</a:t>
            </a:r>
            <a:br>
              <a:rPr lang="ru-RU" sz="1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ru-RU" sz="1600" b="1" dirty="0">
                <a:solidFill>
                  <a:srgbClr val="006BBC"/>
                </a:solidFill>
                <a:effectLst/>
                <a:latin typeface="+mj-lt"/>
                <a:ea typeface="Times New Roman" panose="02020603050405020304" pitchFamily="18" charset="0"/>
              </a:rPr>
              <a:t>Сулеймана Керимова</a:t>
            </a:r>
            <a:r>
              <a:rPr lang="ru-RU" sz="1600" dirty="0">
                <a:solidFill>
                  <a:srgbClr val="006BBC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и главы Республики Дагестан </a:t>
            </a:r>
            <a:r>
              <a:rPr lang="ru-RU" sz="1600" b="1" dirty="0">
                <a:solidFill>
                  <a:srgbClr val="006BBC"/>
                </a:solidFill>
                <a:effectLst/>
                <a:latin typeface="+mj-lt"/>
                <a:ea typeface="Times New Roman" panose="02020603050405020304" pitchFamily="18" charset="0"/>
              </a:rPr>
              <a:t>Сергея Меликова</a:t>
            </a:r>
            <a:r>
              <a:rPr lang="ru-RU" sz="16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ru-RU" sz="1400" b="1" dirty="0">
              <a:latin typeface="+mj-lt"/>
            </a:endParaRP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1C8521DA-B5A4-4DB5-8014-80A39F36B5F4}"/>
              </a:ext>
            </a:extLst>
          </p:cNvPr>
          <p:cNvSpPr/>
          <p:nvPr/>
        </p:nvSpPr>
        <p:spPr>
          <a:xfrm>
            <a:off x="337295" y="5434679"/>
            <a:ext cx="5668531" cy="1018658"/>
          </a:xfrm>
          <a:prstGeom prst="roundRect">
            <a:avLst/>
          </a:prstGeom>
          <a:solidFill>
            <a:srgbClr val="006BB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noFill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0AD8E8-5BA7-4209-A4CC-9142C3D85CE7}"/>
              </a:ext>
            </a:extLst>
          </p:cNvPr>
          <p:cNvSpPr txBox="1"/>
          <p:nvPr/>
        </p:nvSpPr>
        <p:spPr>
          <a:xfrm>
            <a:off x="417907" y="5507492"/>
            <a:ext cx="546729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+mj-lt"/>
              </a:rPr>
              <a:t>В рамках федерального проекта «Культура малой родины» партии «Единая Россия» будет приобретена</a:t>
            </a:r>
            <a:br>
              <a:rPr lang="ru-RU" sz="1600" dirty="0">
                <a:solidFill>
                  <a:schemeClr val="bg1"/>
                </a:solidFill>
                <a:latin typeface="+mj-lt"/>
              </a:rPr>
            </a:br>
            <a:r>
              <a:rPr lang="ru-RU" sz="1600" b="1" dirty="0">
                <a:solidFill>
                  <a:schemeClr val="bg1"/>
                </a:solidFill>
                <a:latin typeface="+mj-lt"/>
              </a:rPr>
              <a:t>система синхронного перевода</a:t>
            </a:r>
          </a:p>
        </p:txBody>
      </p:sp>
    </p:spTree>
    <p:extLst>
      <p:ext uri="{BB962C8B-B14F-4D97-AF65-F5344CB8AC3E}">
        <p14:creationId xmlns:p14="http://schemas.microsoft.com/office/powerpoint/2010/main" val="3815541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BE6DABAF-C14F-42F8-A467-34BAE012DB01}"/>
              </a:ext>
            </a:extLst>
          </p:cNvPr>
          <p:cNvSpPr/>
          <p:nvPr/>
        </p:nvSpPr>
        <p:spPr>
          <a:xfrm>
            <a:off x="3430115" y="1763440"/>
            <a:ext cx="8518729" cy="1665560"/>
          </a:xfrm>
          <a:prstGeom prst="roundRect">
            <a:avLst/>
          </a:prstGeom>
          <a:solidFill>
            <a:srgbClr val="006BB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B6F46FAC-1340-7933-3843-9D3028F2B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0116" y="188640"/>
            <a:ext cx="8424936" cy="1574800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sz="2400" b="1" dirty="0"/>
              <a:t>Президент России Владимир Путин объявил 2025 год - </a:t>
            </a:r>
            <a:r>
              <a:rPr lang="ru-RU" sz="2400" b="1" dirty="0">
                <a:solidFill>
                  <a:srgbClr val="006BBC"/>
                </a:solidFill>
              </a:rPr>
              <a:t>Годом защитника Отечества</a:t>
            </a:r>
            <a:r>
              <a:rPr lang="ru-RU" sz="2400" b="1" dirty="0"/>
              <a:t> и </a:t>
            </a:r>
            <a:r>
              <a:rPr lang="ru-RU" sz="2400" b="1" dirty="0">
                <a:solidFill>
                  <a:srgbClr val="006BBC"/>
                </a:solidFill>
              </a:rPr>
              <a:t>80-летия Победы </a:t>
            </a:r>
            <a:r>
              <a:rPr lang="ru-RU" sz="2400" b="1" dirty="0"/>
              <a:t>в Великой Отечественной войне 1941-1945 годов.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88DD74C-0A4B-3D88-24B0-18CA695DB22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3" r="7813"/>
          <a:stretch/>
        </p:blipFill>
        <p:spPr>
          <a:xfrm>
            <a:off x="-57744" y="0"/>
            <a:ext cx="3355848" cy="6858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F9BD302-82A4-44ED-B06A-BADCBE160B0C}"/>
              </a:ext>
            </a:extLst>
          </p:cNvPr>
          <p:cNvSpPr txBox="1"/>
          <p:nvPr/>
        </p:nvSpPr>
        <p:spPr>
          <a:xfrm>
            <a:off x="3513912" y="1852716"/>
            <a:ext cx="826913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1" dirty="0">
                <a:solidFill>
                  <a:schemeClr val="bg1"/>
                </a:solidFill>
                <a:effectLst/>
                <a:latin typeface="+mj-lt"/>
              </a:rPr>
              <a:t>«В целях сохранения исторической памяти, в ознаменование 80-летия Победы в Великой Отечественной войне 1941–1945 годов, в благодарность ветеранам и признавая подвиг участников специальной военной операции»</a:t>
            </a:r>
            <a:endParaRPr lang="ru-RU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362B0DC-C5B3-49EC-B568-E2D5D1A65047}"/>
              </a:ext>
            </a:extLst>
          </p:cNvPr>
          <p:cNvSpPr txBox="1"/>
          <p:nvPr/>
        </p:nvSpPr>
        <p:spPr>
          <a:xfrm>
            <a:off x="9838828" y="2815020"/>
            <a:ext cx="20882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i="0" dirty="0">
                <a:solidFill>
                  <a:schemeClr val="bg1"/>
                </a:solidFill>
                <a:effectLst/>
                <a:latin typeface="+mj-lt"/>
              </a:rPr>
              <a:t>Указ Президента РФ</a:t>
            </a:r>
            <a:br>
              <a:rPr lang="ru-RU" sz="1400" b="1" i="0" dirty="0">
                <a:solidFill>
                  <a:schemeClr val="bg1"/>
                </a:solidFill>
                <a:effectLst/>
                <a:latin typeface="+mj-lt"/>
              </a:rPr>
            </a:br>
            <a:r>
              <a:rPr lang="ru-RU" sz="1400" b="1" i="0" dirty="0">
                <a:solidFill>
                  <a:schemeClr val="bg1"/>
                </a:solidFill>
                <a:effectLst/>
                <a:latin typeface="+mj-lt"/>
              </a:rPr>
              <a:t>от 16 января 2025 год </a:t>
            </a:r>
            <a:endParaRPr lang="ru-RU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48E02F06-BF67-4586-AA5E-2ECA121C0E35}"/>
              </a:ext>
            </a:extLst>
          </p:cNvPr>
          <p:cNvSpPr/>
          <p:nvPr/>
        </p:nvSpPr>
        <p:spPr>
          <a:xfrm>
            <a:off x="3513912" y="3590423"/>
            <a:ext cx="4741711" cy="174694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91083552-4FEE-4983-88BE-3FA259C1ECD7}"/>
              </a:ext>
            </a:extLst>
          </p:cNvPr>
          <p:cNvSpPr/>
          <p:nvPr/>
        </p:nvSpPr>
        <p:spPr>
          <a:xfrm>
            <a:off x="8354685" y="3589397"/>
            <a:ext cx="3599430" cy="174694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A96A2A2-1B71-48CF-9118-B890266C3D34}"/>
              </a:ext>
            </a:extLst>
          </p:cNvPr>
          <p:cNvSpPr txBox="1"/>
          <p:nvPr/>
        </p:nvSpPr>
        <p:spPr>
          <a:xfrm>
            <a:off x="3515215" y="3746386"/>
            <a:ext cx="474171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b="1" dirty="0">
                <a:solidFill>
                  <a:srgbClr val="006BBC"/>
                </a:solidFill>
                <a:effectLst/>
                <a:latin typeface="+mj-lt"/>
                <a:ea typeface="Times New Roman" panose="02020603050405020304" pitchFamily="18" charset="0"/>
              </a:rPr>
              <a:t>ОБРАЗОВАН РЕСПУБЛИКАНСКИЙ ОРГАНИЗАЦИОННЫЙ КОМИТЕТ</a:t>
            </a:r>
            <a:br>
              <a:rPr lang="ru-RU" sz="1800" b="1" dirty="0">
                <a:solidFill>
                  <a:srgbClr val="006BBC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ru-RU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ru-RU" sz="18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его возглавил глава Дагестана</a:t>
            </a:r>
            <a:br>
              <a:rPr lang="ru-RU" sz="18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ru-RU" sz="18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Сергей Меликов </a:t>
            </a:r>
            <a:endParaRPr lang="ru-RU" i="1" dirty="0">
              <a:latin typeface="+mj-l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2E563F9-A74A-42D0-A57B-9EC2B88087F5}"/>
              </a:ext>
            </a:extLst>
          </p:cNvPr>
          <p:cNvSpPr txBox="1"/>
          <p:nvPr/>
        </p:nvSpPr>
        <p:spPr>
          <a:xfrm>
            <a:off x="8399637" y="3741916"/>
            <a:ext cx="355553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b="1" dirty="0">
                <a:solidFill>
                  <a:srgbClr val="006BBC"/>
                </a:solidFill>
                <a:effectLst/>
                <a:latin typeface="+mj-lt"/>
                <a:ea typeface="Times New Roman" panose="02020603050405020304" pitchFamily="18" charset="0"/>
              </a:rPr>
              <a:t>УТВЕРЖДЕН ПЛАН МЕРОПРИЯТИЙ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b="1" dirty="0">
              <a:solidFill>
                <a:srgbClr val="006BBC"/>
              </a:solidFill>
              <a:latin typeface="+mj-lt"/>
            </a:endParaRPr>
          </a:p>
          <a:p>
            <a:r>
              <a:rPr lang="ru-RU" i="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г</a:t>
            </a:r>
            <a:r>
              <a:rPr lang="ru-RU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лавное мероприятие состоится на площади столицы</a:t>
            </a:r>
            <a:endParaRPr lang="ru-RU" b="1" i="1" dirty="0">
              <a:solidFill>
                <a:srgbClr val="006BBC"/>
              </a:solidFill>
              <a:latin typeface="+mj-lt"/>
            </a:endParaRPr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8CFBD765-07B6-421F-B258-B9405DBF40AE}"/>
              </a:ext>
            </a:extLst>
          </p:cNvPr>
          <p:cNvSpPr/>
          <p:nvPr/>
        </p:nvSpPr>
        <p:spPr>
          <a:xfrm>
            <a:off x="3516103" y="5512270"/>
            <a:ext cx="8410955" cy="110647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538770C-AD0C-4382-9D33-0AD619A3F725}"/>
              </a:ext>
            </a:extLst>
          </p:cNvPr>
          <p:cNvSpPr txBox="1"/>
          <p:nvPr/>
        </p:nvSpPr>
        <p:spPr>
          <a:xfrm>
            <a:off x="3611930" y="5526820"/>
            <a:ext cx="831512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i="1" dirty="0">
                <a:latin typeface="+mj-lt"/>
              </a:rPr>
              <a:t>В план вошли выставочные проекты музеев в городах и районах республики, образовательно-просветительские программы, показы премьер, репертуарных спектаклей, поэтических литературно-театрализованных композиций, концертно-театрализованные представления, фестивали, конкурсы и многое другое…</a:t>
            </a:r>
          </a:p>
        </p:txBody>
      </p:sp>
    </p:spTree>
    <p:extLst>
      <p:ext uri="{BB962C8B-B14F-4D97-AF65-F5344CB8AC3E}">
        <p14:creationId xmlns:p14="http://schemas.microsoft.com/office/powerpoint/2010/main" val="1616599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 xmlns:a14="http://schemas.microsoft.com/office/drawing/2010/main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CA566423-6B34-4B6A-BFF6-A4636A4C3D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6" t="-304" r="29799" b="304"/>
          <a:stretch/>
        </p:blipFill>
        <p:spPr>
          <a:xfrm>
            <a:off x="6217227" y="0"/>
            <a:ext cx="5971598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0" endPos="28000" dist="5000" dir="5400000" sy="-100000" algn="bl" rotWithShape="0"/>
          </a:effectLst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F19E83E-DABB-3B38-3F4C-554017758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912" y="340391"/>
            <a:ext cx="6858000" cy="685430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sz="2000" b="1" dirty="0"/>
              <a:t>реконструкция Музей боевой славы имени В.В. Макаровой</a:t>
            </a:r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94B1B529-A184-61C7-8DE0-7B1E700027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0" y="1111040"/>
            <a:ext cx="769425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B2D9F9EB-0971-4A60-8086-1EDD62791D15}"/>
              </a:ext>
            </a:extLst>
          </p:cNvPr>
          <p:cNvSpPr/>
          <p:nvPr/>
        </p:nvSpPr>
        <p:spPr>
          <a:xfrm>
            <a:off x="262555" y="1274967"/>
            <a:ext cx="6080055" cy="129875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5606BBD4-C006-4C82-AEF8-00B3D093D830}"/>
              </a:ext>
            </a:extLst>
          </p:cNvPr>
          <p:cNvSpPr/>
          <p:nvPr/>
        </p:nvSpPr>
        <p:spPr>
          <a:xfrm>
            <a:off x="255912" y="2737644"/>
            <a:ext cx="6086699" cy="2043191"/>
          </a:xfrm>
          <a:prstGeom prst="roundRect">
            <a:avLst/>
          </a:prstGeom>
          <a:solidFill>
            <a:srgbClr val="006BB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1E57B72-476F-4F87-885E-F46D6A6A6527}"/>
              </a:ext>
            </a:extLst>
          </p:cNvPr>
          <p:cNvSpPr txBox="1"/>
          <p:nvPr/>
        </p:nvSpPr>
        <p:spPr>
          <a:xfrm>
            <a:off x="371520" y="2875443"/>
            <a:ext cx="5976664" cy="17653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</a:t>
            </a:r>
            <a:r>
              <a:rPr lang="ru-RU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азработана проектно-сметная документация, по которой получено положительное заключение государственной экспертизы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ru-RU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определен подрядчик, с которым заключен госконтракт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ru-RU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получено разрешение на строительство </a:t>
            </a:r>
            <a:endParaRPr lang="ru-RU" sz="600" b="1" dirty="0">
              <a:solidFill>
                <a:schemeClr val="bg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366F0B8-BA06-445C-B380-123B3A52350B}"/>
              </a:ext>
            </a:extLst>
          </p:cNvPr>
          <p:cNvSpPr txBox="1"/>
          <p:nvPr/>
        </p:nvSpPr>
        <p:spPr>
          <a:xfrm>
            <a:off x="403478" y="1345842"/>
            <a:ext cx="541027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6BBC"/>
                </a:solidFill>
                <a:effectLst/>
                <a:latin typeface="+mj-lt"/>
                <a:ea typeface="Times New Roman" panose="02020603050405020304" pitchFamily="18" charset="0"/>
              </a:rPr>
              <a:t>В дни празднования Дня Победы</a:t>
            </a:r>
            <a:br>
              <a:rPr lang="ru-RU" b="1" dirty="0">
                <a:solidFill>
                  <a:srgbClr val="006BBC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после реконструкции откроется</a:t>
            </a:r>
            <a:br>
              <a:rPr lang="ru-RU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Музей боевой славы имени В.В. Макаровой – филиал Национального музея РД.</a:t>
            </a:r>
            <a:endParaRPr lang="ru-RU" dirty="0">
              <a:latin typeface="+mj-lt"/>
            </a:endParaRP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C7BEC372-9508-4E41-885C-A6D53D67AD0A}"/>
              </a:ext>
            </a:extLst>
          </p:cNvPr>
          <p:cNvSpPr/>
          <p:nvPr/>
        </p:nvSpPr>
        <p:spPr>
          <a:xfrm>
            <a:off x="255912" y="5746960"/>
            <a:ext cx="6086698" cy="894265"/>
          </a:xfrm>
          <a:prstGeom prst="roundRect">
            <a:avLst/>
          </a:prstGeom>
          <a:solidFill>
            <a:srgbClr val="006BB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C04E72-A329-45D1-980B-FF7553B4EB53}"/>
              </a:ext>
            </a:extLst>
          </p:cNvPr>
          <p:cNvSpPr txBox="1"/>
          <p:nvPr/>
        </p:nvSpPr>
        <p:spPr>
          <a:xfrm>
            <a:off x="371520" y="5759721"/>
            <a:ext cx="5971090" cy="903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 память о защитниках Отечества разных поколений на прилегающей территории по предложению главы региона Сергея Меликова </a:t>
            </a:r>
            <a:r>
              <a:rPr lang="ru-RU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высадят 80 деревьев</a:t>
            </a: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6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30FD5AF5-B87C-495C-AFE4-BB2794ED9B85}"/>
              </a:ext>
            </a:extLst>
          </p:cNvPr>
          <p:cNvSpPr/>
          <p:nvPr/>
        </p:nvSpPr>
        <p:spPr>
          <a:xfrm>
            <a:off x="255912" y="4997610"/>
            <a:ext cx="6086698" cy="572878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D12510-7BC9-4FBD-8C1B-AF20135691C5}"/>
              </a:ext>
            </a:extLst>
          </p:cNvPr>
          <p:cNvSpPr txBox="1"/>
          <p:nvPr/>
        </p:nvSpPr>
        <p:spPr>
          <a:xfrm>
            <a:off x="360488" y="5099180"/>
            <a:ext cx="4457005" cy="3772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b="1" dirty="0">
                <a:solidFill>
                  <a:srgbClr val="006BB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Площадь музея увеличится на 553 м²</a:t>
            </a:r>
            <a:endParaRPr lang="ru-RU" sz="1800" dirty="0">
              <a:solidFill>
                <a:srgbClr val="006BBC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7368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CA566423-6B34-4B6A-BFF6-A4636A4C3D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8" t="54" r="26784" b="-54"/>
          <a:stretch/>
        </p:blipFill>
        <p:spPr>
          <a:xfrm>
            <a:off x="6217227" y="0"/>
            <a:ext cx="5971598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0" endPos="28000" dist="5000" dir="5400000" sy="-100000" algn="bl" rotWithShape="0"/>
          </a:effectLst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F19E83E-DABB-3B38-3F4C-554017758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912" y="340391"/>
            <a:ext cx="6858000" cy="685430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sz="2000" b="1" dirty="0"/>
              <a:t>поддержка участников СВО</a:t>
            </a:r>
            <a:br>
              <a:rPr lang="ru-RU" sz="2000" b="1" dirty="0"/>
            </a:br>
            <a:r>
              <a:rPr lang="ru-RU" sz="2000" b="1" dirty="0"/>
              <a:t>и их семей</a:t>
            </a:r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94B1B529-A184-61C7-8DE0-7B1E700027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0" y="1111040"/>
            <a:ext cx="769425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B2D9F9EB-0971-4A60-8086-1EDD62791D15}"/>
              </a:ext>
            </a:extLst>
          </p:cNvPr>
          <p:cNvSpPr/>
          <p:nvPr/>
        </p:nvSpPr>
        <p:spPr>
          <a:xfrm>
            <a:off x="143296" y="1270346"/>
            <a:ext cx="2745976" cy="187415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23935DB8-ABB6-440C-8FC1-F626EC8B522C}"/>
              </a:ext>
            </a:extLst>
          </p:cNvPr>
          <p:cNvSpPr/>
          <p:nvPr/>
        </p:nvSpPr>
        <p:spPr>
          <a:xfrm>
            <a:off x="3029508" y="1269870"/>
            <a:ext cx="3929000" cy="187415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783F43-2BBB-4DCC-B985-4805DBE72E56}"/>
              </a:ext>
            </a:extLst>
          </p:cNvPr>
          <p:cNvSpPr txBox="1"/>
          <p:nvPr/>
        </p:nvSpPr>
        <p:spPr>
          <a:xfrm>
            <a:off x="132375" y="1270346"/>
            <a:ext cx="2745976" cy="17701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rgbClr val="006BBC"/>
                </a:solidFill>
                <a:effectLst/>
                <a:latin typeface="+mj-lt"/>
                <a:ea typeface="Calibri" panose="020F0502020204030204" pitchFamily="34" charset="0"/>
              </a:rPr>
              <a:t>60</a:t>
            </a:r>
            <a:br>
              <a:rPr lang="ru-RU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</a:br>
            <a:br>
              <a:rPr lang="ru-RU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</a:br>
            <a:r>
              <a:rPr lang="ru-RU" sz="16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культурно-зрелищных мероприятий </a:t>
            </a:r>
            <a:r>
              <a:rPr lang="ru-RU" sz="16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проведено </a:t>
            </a:r>
            <a:r>
              <a:rPr lang="ru-RU" sz="16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в поддержку СВО </a:t>
            </a:r>
            <a:endParaRPr lang="ru-RU" dirty="0"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300500-AA0E-4A01-9091-CCAFCCEB8EB5}"/>
              </a:ext>
            </a:extLst>
          </p:cNvPr>
          <p:cNvSpPr txBox="1"/>
          <p:nvPr/>
        </p:nvSpPr>
        <p:spPr>
          <a:xfrm>
            <a:off x="3141688" y="1296287"/>
            <a:ext cx="373779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006BBC"/>
                </a:solidFill>
                <a:latin typeface="+mj-lt"/>
                <a:ea typeface="Calibri" panose="020F0502020204030204" pitchFamily="34" charset="0"/>
              </a:rPr>
              <a:t>&gt;200</a:t>
            </a:r>
            <a:br>
              <a:rPr lang="ru-RU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</a:br>
            <a:br>
              <a:rPr lang="ru-RU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</a:br>
            <a:r>
              <a:rPr lang="ru-RU" sz="16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мероприятий</a:t>
            </a:r>
            <a:r>
              <a:rPr lang="en-US" sz="16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ru-RU" sz="16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с привлечением участников СВО и членов их семей в качестве зрителей и почетных гостей </a:t>
            </a:r>
            <a:endParaRPr lang="ru-RU" dirty="0">
              <a:latin typeface="+mj-lt"/>
            </a:endParaRP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D323C121-955E-4424-A0BD-9429E48B03F4}"/>
              </a:ext>
            </a:extLst>
          </p:cNvPr>
          <p:cNvSpPr/>
          <p:nvPr/>
        </p:nvSpPr>
        <p:spPr>
          <a:xfrm>
            <a:off x="1003403" y="3389785"/>
            <a:ext cx="4464496" cy="526137"/>
          </a:xfrm>
          <a:prstGeom prst="roundRect">
            <a:avLst/>
          </a:prstGeom>
          <a:solidFill>
            <a:srgbClr val="006BB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17CB071-F9EE-41DA-AFDB-98690A7E764E}"/>
              </a:ext>
            </a:extLst>
          </p:cNvPr>
          <p:cNvSpPr txBox="1"/>
          <p:nvPr/>
        </p:nvSpPr>
        <p:spPr>
          <a:xfrm>
            <a:off x="1787210" y="3422020"/>
            <a:ext cx="28987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+mj-lt"/>
              </a:rPr>
              <a:t>&gt; </a:t>
            </a:r>
            <a:r>
              <a:rPr lang="ru-RU" sz="24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8000 посещений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67DD3292-2B5B-4C52-AE32-8D63A44522E7}"/>
              </a:ext>
            </a:extLst>
          </p:cNvPr>
          <p:cNvSpPr/>
          <p:nvPr/>
        </p:nvSpPr>
        <p:spPr>
          <a:xfrm>
            <a:off x="132375" y="4141041"/>
            <a:ext cx="2862707" cy="226550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1EC18199-8508-47AF-BF6C-DD07F8027EB1}"/>
              </a:ext>
            </a:extLst>
          </p:cNvPr>
          <p:cNvSpPr/>
          <p:nvPr/>
        </p:nvSpPr>
        <p:spPr>
          <a:xfrm>
            <a:off x="3185195" y="4101168"/>
            <a:ext cx="2507521" cy="230537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3BD3108-C82B-4150-BAE2-2B1E55BFEE46}"/>
              </a:ext>
            </a:extLst>
          </p:cNvPr>
          <p:cNvSpPr txBox="1"/>
          <p:nvPr/>
        </p:nvSpPr>
        <p:spPr>
          <a:xfrm>
            <a:off x="54776" y="4252106"/>
            <a:ext cx="3017903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006BBC"/>
                </a:solidFill>
                <a:effectLst/>
                <a:latin typeface="+mj-lt"/>
                <a:ea typeface="Calibri" panose="020F0502020204030204" pitchFamily="34" charset="0"/>
              </a:rPr>
              <a:t>~ 3 млн </a:t>
            </a:r>
            <a:r>
              <a:rPr lang="ru-RU" sz="3600" b="1" dirty="0" err="1">
                <a:solidFill>
                  <a:srgbClr val="006BBC"/>
                </a:solidFill>
                <a:effectLst/>
                <a:latin typeface="+mj-lt"/>
                <a:ea typeface="Calibri" panose="020F0502020204030204" pitchFamily="34" charset="0"/>
              </a:rPr>
              <a:t>руб</a:t>
            </a:r>
            <a:r>
              <a:rPr lang="en-US" sz="3600" b="1" dirty="0">
                <a:solidFill>
                  <a:srgbClr val="006BBC"/>
                </a:solidFill>
                <a:effectLst/>
                <a:latin typeface="+mj-lt"/>
                <a:ea typeface="Calibri" panose="020F0502020204030204" pitchFamily="34" charset="0"/>
              </a:rPr>
              <a:t>.</a:t>
            </a:r>
            <a:r>
              <a:rPr lang="ru-RU" sz="3600" b="1" dirty="0">
                <a:solidFill>
                  <a:srgbClr val="006BBC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br>
              <a:rPr lang="ru-RU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</a:br>
            <a:br>
              <a:rPr lang="ru-RU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</a:br>
            <a:r>
              <a:rPr lang="ru-RU" sz="14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направлено министерством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ru-RU" sz="14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и подведомственными учреждениями в фонды</a:t>
            </a:r>
            <a:br>
              <a:rPr lang="ru-RU" sz="14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</a:br>
            <a:r>
              <a:rPr lang="ru-RU" sz="14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«Все вместе» и </a:t>
            </a:r>
            <a:r>
              <a:rPr lang="ru-RU" sz="1400" dirty="0">
                <a:effectLst/>
                <a:latin typeface="+mj-lt"/>
                <a:ea typeface="Calibri" panose="020F0502020204030204" pitchFamily="34" charset="0"/>
              </a:rPr>
              <a:t>«Народный фронт»</a:t>
            </a:r>
            <a:endParaRPr lang="ru-RU" dirty="0">
              <a:latin typeface="+mj-lt"/>
            </a:endParaRPr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E652A897-1332-49DA-8A5B-20D99227D908}"/>
              </a:ext>
            </a:extLst>
          </p:cNvPr>
          <p:cNvSpPr/>
          <p:nvPr/>
        </p:nvSpPr>
        <p:spPr>
          <a:xfrm>
            <a:off x="5854386" y="4101169"/>
            <a:ext cx="2760306" cy="230537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CC6EEC9-3E1D-4434-813F-F0D758BF20D0}"/>
              </a:ext>
            </a:extLst>
          </p:cNvPr>
          <p:cNvSpPr txBox="1"/>
          <p:nvPr/>
        </p:nvSpPr>
        <p:spPr>
          <a:xfrm>
            <a:off x="3156752" y="4259997"/>
            <a:ext cx="2535964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006BBC"/>
                </a:solidFill>
                <a:effectLst/>
                <a:latin typeface="+mj-lt"/>
                <a:ea typeface="Calibri" panose="020F0502020204030204" pitchFamily="34" charset="0"/>
              </a:rPr>
              <a:t>15</a:t>
            </a:r>
            <a:br>
              <a:rPr lang="ru-RU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</a:br>
            <a:br>
              <a:rPr lang="ru-RU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</a:br>
            <a:r>
              <a:rPr lang="ru-RU" sz="14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детей мобилизованных граждан, добровольцев получают образование в сфере культуры в рамках отдельной квоты приема</a:t>
            </a:r>
            <a:endParaRPr lang="ru-RU" dirty="0">
              <a:latin typeface="+mj-lt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85F5CCF-69E5-43E1-A2DE-83B956B3B8A0}"/>
              </a:ext>
            </a:extLst>
          </p:cNvPr>
          <p:cNvSpPr txBox="1"/>
          <p:nvPr/>
        </p:nvSpPr>
        <p:spPr>
          <a:xfrm>
            <a:off x="5789760" y="4252106"/>
            <a:ext cx="2824931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006BBC"/>
                </a:solidFill>
                <a:effectLst/>
                <a:latin typeface="+mj-lt"/>
                <a:ea typeface="Calibri" panose="020F0502020204030204" pitchFamily="34" charset="0"/>
              </a:rPr>
              <a:t>593</a:t>
            </a:r>
            <a:br>
              <a:rPr lang="ru-RU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</a:br>
            <a:br>
              <a:rPr lang="ru-RU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</a:br>
            <a:r>
              <a:rPr lang="ru-RU" sz="14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ребенка военнослужащих в зоне СВО обеспечены бесплатными местами в образовательных учреждениях в сфере культуры</a:t>
            </a:r>
            <a:endParaRPr lang="ru-RU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67089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C406C3F-C86C-4932-807D-6E5B534763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0" r="4740"/>
          <a:stretch/>
        </p:blipFill>
        <p:spPr>
          <a:xfrm>
            <a:off x="4267571" y="1314011"/>
            <a:ext cx="3587890" cy="26383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050CD08-C279-4BED-9F48-918BE7EA3AD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2" t="3133" r="4949"/>
          <a:stretch/>
        </p:blipFill>
        <p:spPr>
          <a:xfrm>
            <a:off x="4267571" y="4110482"/>
            <a:ext cx="3587890" cy="2659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F19E83E-DABB-3B38-3F4C-554017758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764" y="260648"/>
            <a:ext cx="10657184" cy="928813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sz="2000" b="1" dirty="0">
                <a:solidFill>
                  <a:srgbClr val="006BBC"/>
                </a:solidFill>
              </a:rPr>
              <a:t>поддержка участников СВО и их семей</a:t>
            </a:r>
            <a:r>
              <a:rPr lang="ru-RU" sz="2000" b="1" dirty="0"/>
              <a:t>:</a:t>
            </a:r>
            <a:br>
              <a:rPr lang="ru-RU" sz="2000" b="1" dirty="0"/>
            </a:br>
            <a:r>
              <a:rPr lang="ru-RU" sz="2000" b="1" dirty="0"/>
              <a:t>концерты, гастроли, мастер-классы, гуманитарная помощь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94B1B529-A184-61C7-8DE0-7B1E700027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1" y="1111040"/>
            <a:ext cx="10846939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424777E-BB18-471E-9ADA-D7BFFCCA044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8" t="18702" r="12451" b="2366"/>
          <a:stretch/>
        </p:blipFill>
        <p:spPr>
          <a:xfrm>
            <a:off x="544862" y="1314011"/>
            <a:ext cx="3546648" cy="26383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0E78569-602F-414A-87A0-5DD3FAEF8B0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7" t="7729" r="39238" b="7332"/>
          <a:stretch/>
        </p:blipFill>
        <p:spPr>
          <a:xfrm>
            <a:off x="544861" y="4116707"/>
            <a:ext cx="3546648" cy="26599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9426FCB-C79C-42CA-8460-0F40FA636EC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2" r="5932"/>
          <a:stretch/>
        </p:blipFill>
        <p:spPr>
          <a:xfrm>
            <a:off x="8051902" y="4110481"/>
            <a:ext cx="3587890" cy="2656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D6B56E9-6429-4C72-9132-D0DE6353638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1" t="11215" r="15367"/>
          <a:stretch/>
        </p:blipFill>
        <p:spPr>
          <a:xfrm>
            <a:off x="8051902" y="1314010"/>
            <a:ext cx="3587890" cy="26383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58129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C406C3F-C86C-4932-807D-6E5B534763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6" r="4676"/>
          <a:stretch/>
        </p:blipFill>
        <p:spPr>
          <a:xfrm>
            <a:off x="4267571" y="1314011"/>
            <a:ext cx="3587890" cy="26383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050CD08-C279-4BED-9F48-918BE7EA3A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" b="517"/>
          <a:stretch/>
        </p:blipFill>
        <p:spPr>
          <a:xfrm>
            <a:off x="4267571" y="4110481"/>
            <a:ext cx="3587890" cy="26630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F19E83E-DABB-3B38-3F4C-554017758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764" y="260648"/>
            <a:ext cx="10657184" cy="928813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sz="2000" b="1" dirty="0">
                <a:solidFill>
                  <a:srgbClr val="006BBC"/>
                </a:solidFill>
              </a:rPr>
              <a:t>поддержка участников СВО и их семей</a:t>
            </a:r>
            <a:r>
              <a:rPr lang="ru-RU" sz="2000" b="1" dirty="0"/>
              <a:t>:</a:t>
            </a:r>
            <a:br>
              <a:rPr lang="ru-RU" sz="2000" b="1" dirty="0"/>
            </a:br>
            <a:r>
              <a:rPr lang="ru-RU" sz="2000" b="1" dirty="0"/>
              <a:t>проекты патриотического направления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94B1B529-A184-61C7-8DE0-7B1E700027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1" y="1111040"/>
            <a:ext cx="10846939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424777E-BB18-471E-9ADA-D7BFFCCA044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8" r="5208"/>
          <a:stretch/>
        </p:blipFill>
        <p:spPr>
          <a:xfrm>
            <a:off x="544862" y="1314011"/>
            <a:ext cx="3546648" cy="26383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0E78569-602F-414A-87A0-5DD3FAEF8B0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4861" y="4116707"/>
            <a:ext cx="3546648" cy="26599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9426FCB-C79C-42CA-8460-0F40FA636EC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6" r="5056"/>
          <a:stretch/>
        </p:blipFill>
        <p:spPr>
          <a:xfrm>
            <a:off x="8051902" y="4110480"/>
            <a:ext cx="3587890" cy="26599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D6B56E9-6429-4C72-9132-D0DE635363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2" b="1242"/>
          <a:stretch/>
        </p:blipFill>
        <p:spPr>
          <a:xfrm>
            <a:off x="8051902" y="1314010"/>
            <a:ext cx="3587890" cy="26383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69781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6B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: скругленные верхние углы 25">
            <a:extLst>
              <a:ext uri="{FF2B5EF4-FFF2-40B4-BE49-F238E27FC236}">
                <a16:creationId xmlns:a16="http://schemas.microsoft.com/office/drawing/2014/main" id="{37351A81-196A-472A-9B6E-EBB541FB7ED0}"/>
              </a:ext>
            </a:extLst>
          </p:cNvPr>
          <p:cNvSpPr/>
          <p:nvPr/>
        </p:nvSpPr>
        <p:spPr>
          <a:xfrm>
            <a:off x="2241984" y="2636912"/>
            <a:ext cx="7704856" cy="4221088"/>
          </a:xfrm>
          <a:prstGeom prst="round2SameRect">
            <a:avLst/>
          </a:prstGeom>
          <a:solidFill>
            <a:schemeClr val="bg1"/>
          </a:solidFill>
          <a:ln>
            <a:solidFill>
              <a:srgbClr val="006B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7878276F-2C35-AA75-5D1D-B56CD313A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824" y="476672"/>
            <a:ext cx="10585176" cy="1872208"/>
          </a:xfrm>
        </p:spPr>
        <p:txBody>
          <a:bodyPr rtlCol="0"/>
          <a:lstStyle>
            <a:defPPr>
              <a:defRPr lang="ru-RU"/>
            </a:defPPr>
          </a:lstStyle>
          <a:p>
            <a:pPr algn="ctr" rtl="0"/>
            <a:r>
              <a:rPr lang="ru-RU" sz="3200" spc="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ГОСУДАРСТВЕННЫЙ ДОКЛАД</a:t>
            </a:r>
            <a:br>
              <a:rPr lang="ru-RU" sz="3200" spc="0" dirty="0">
                <a:ln w="0"/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spc="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 результатах основных направлений деятельности</a:t>
            </a:r>
            <a:br>
              <a:rPr lang="ru-RU" sz="3200" spc="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spc="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Министерства культуры Республики Дагестан</a:t>
            </a:r>
            <a:br>
              <a:rPr lang="ru-RU" sz="3200" spc="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i="1" spc="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2024 год</a:t>
            </a:r>
            <a:endParaRPr lang="ru-RU" sz="3200" spc="0" dirty="0">
              <a:ln w="0"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3A19BE6-A314-4337-A9AA-381534AB6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70276" y="2924944"/>
            <a:ext cx="3780420" cy="3780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6B53F8-1E03-4615-B694-6B3959640B66}"/>
              </a:ext>
            </a:extLst>
          </p:cNvPr>
          <p:cNvSpPr txBox="1"/>
          <p:nvPr/>
        </p:nvSpPr>
        <p:spPr>
          <a:xfrm>
            <a:off x="2467009" y="3573016"/>
            <a:ext cx="153917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spc="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Наведи камеру смартфона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  <p:cxnSp>
        <p:nvCxnSpPr>
          <p:cNvPr id="5" name="Соединитель: уступ 4">
            <a:extLst>
              <a:ext uri="{FF2B5EF4-FFF2-40B4-BE49-F238E27FC236}">
                <a16:creationId xmlns:a16="http://schemas.microsoft.com/office/drawing/2014/main" id="{48FEFB58-785C-4017-832C-6895A9B90C40}"/>
              </a:ext>
            </a:extLst>
          </p:cNvPr>
          <p:cNvCxnSpPr>
            <a:cxnSpLocks/>
          </p:cNvCxnSpPr>
          <p:nvPr/>
        </p:nvCxnSpPr>
        <p:spPr>
          <a:xfrm>
            <a:off x="2566020" y="4581128"/>
            <a:ext cx="1944216" cy="504056"/>
          </a:xfrm>
          <a:prstGeom prst="bentConnector3">
            <a:avLst>
              <a:gd name="adj1" fmla="val 64537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8918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D1FDF2B-6629-4364-BF80-5602C845BD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2" r="33258"/>
          <a:stretch/>
        </p:blipFill>
        <p:spPr>
          <a:xfrm>
            <a:off x="12853" y="-12132"/>
            <a:ext cx="5256584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0" endPos="28000" dist="5000" dir="5400000" sy="-100000" algn="bl" rotWithShape="0"/>
          </a:effectLst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F19E83E-DABB-3B38-3F4C-554017758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2743" y="330599"/>
            <a:ext cx="6629020" cy="850391"/>
          </a:xfrm>
        </p:spPr>
        <p:txBody>
          <a:bodyPr rtlCol="0"/>
          <a:lstStyle>
            <a:defPPr>
              <a:defRPr lang="ru-RU"/>
            </a:defPPr>
          </a:lstStyle>
          <a:p>
            <a:pPr algn="r" rtl="0"/>
            <a:r>
              <a:rPr lang="ru-RU" sz="2000" b="1" dirty="0"/>
              <a:t>Бесплатный абонемент</a:t>
            </a:r>
            <a:br>
              <a:rPr lang="ru-RU" sz="2000" b="1" dirty="0"/>
            </a:br>
            <a:r>
              <a:rPr lang="ru-RU" sz="2000" b="1" dirty="0">
                <a:solidFill>
                  <a:srgbClr val="006BBC"/>
                </a:solidFill>
              </a:rPr>
              <a:t>«Культура – детям Дагестана»</a:t>
            </a:r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94B1B529-A184-61C7-8DE0-7B1E700027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 flipV="1">
            <a:off x="6814492" y="1180990"/>
            <a:ext cx="5361482" cy="2539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B2D9F9EB-0971-4A60-8086-1EDD62791D15}"/>
              </a:ext>
            </a:extLst>
          </p:cNvPr>
          <p:cNvSpPr/>
          <p:nvPr/>
        </p:nvSpPr>
        <p:spPr>
          <a:xfrm>
            <a:off x="5379992" y="1340768"/>
            <a:ext cx="3256616" cy="187207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r>
              <a:rPr lang="ru-RU" sz="1600" dirty="0">
                <a:solidFill>
                  <a:schemeClr val="tx1"/>
                </a:solidFill>
                <a:latin typeface="+mj-lt"/>
              </a:rPr>
              <a:t>детей стали участниками за 10 лет реализации проекта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1E57B72-476F-4F87-885E-F46D6A6A6527}"/>
              </a:ext>
            </a:extLst>
          </p:cNvPr>
          <p:cNvSpPr txBox="1"/>
          <p:nvPr/>
        </p:nvSpPr>
        <p:spPr>
          <a:xfrm>
            <a:off x="6050189" y="1484784"/>
            <a:ext cx="1915301" cy="5974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solidFill>
                  <a:srgbClr val="006BB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&gt;</a:t>
            </a:r>
            <a:r>
              <a:rPr lang="ru-RU" sz="3200" b="1" dirty="0">
                <a:solidFill>
                  <a:srgbClr val="006BB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006BB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40 </a:t>
            </a:r>
            <a:r>
              <a:rPr lang="ru-RU" sz="3200" b="1" dirty="0">
                <a:solidFill>
                  <a:srgbClr val="006BBC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тыс.</a:t>
            </a:r>
            <a:endParaRPr lang="ru-RU" sz="3200" b="1" dirty="0">
              <a:solidFill>
                <a:srgbClr val="006BBC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3AC33912-1110-4A73-A766-723DBD0E1FA1}"/>
              </a:ext>
            </a:extLst>
          </p:cNvPr>
          <p:cNvSpPr/>
          <p:nvPr/>
        </p:nvSpPr>
        <p:spPr>
          <a:xfrm>
            <a:off x="5389752" y="4509120"/>
            <a:ext cx="6637431" cy="2171263"/>
          </a:xfrm>
          <a:prstGeom prst="roundRect">
            <a:avLst/>
          </a:prstGeom>
          <a:solidFill>
            <a:srgbClr val="006BB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319D65-E827-4564-BD85-DEB013D025C1}"/>
              </a:ext>
            </a:extLst>
          </p:cNvPr>
          <p:cNvSpPr txBox="1"/>
          <p:nvPr/>
        </p:nvSpPr>
        <p:spPr>
          <a:xfrm>
            <a:off x="5657108" y="4649162"/>
            <a:ext cx="5959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+mj-lt"/>
              </a:rPr>
              <a:t>«Культура – детям Дагестана» </a:t>
            </a:r>
            <a:r>
              <a:rPr lang="ru-RU" sz="20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-</a:t>
            </a:r>
          </a:p>
          <a:p>
            <a:pPr algn="ctr"/>
            <a:r>
              <a:rPr lang="ru-RU" sz="20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бесплатный абонемент, по которому школьники со всех уголков республики посещают спектакли, концерты,</a:t>
            </a:r>
            <a:br>
              <a:rPr lang="ru-RU" sz="20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</a:br>
            <a:r>
              <a:rPr lang="ru-RU" sz="20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музейные экспозиции, а также знакомятся с библиотечными фондами. </a:t>
            </a:r>
            <a:endParaRPr lang="ru-RU" sz="2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B74F68F8-19E2-4164-9101-F04DF21234F7}"/>
              </a:ext>
            </a:extLst>
          </p:cNvPr>
          <p:cNvSpPr/>
          <p:nvPr/>
        </p:nvSpPr>
        <p:spPr>
          <a:xfrm>
            <a:off x="8760807" y="1340768"/>
            <a:ext cx="3256616" cy="187207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r>
              <a:rPr lang="ru-RU" sz="1600" dirty="0">
                <a:solidFill>
                  <a:schemeClr val="tx1"/>
                </a:solidFill>
                <a:latin typeface="+mj-lt"/>
              </a:rPr>
              <a:t>детей привлечено к участию</a:t>
            </a:r>
            <a:br>
              <a:rPr lang="ru-RU" sz="1600" dirty="0">
                <a:solidFill>
                  <a:schemeClr val="tx1"/>
                </a:solidFill>
                <a:latin typeface="+mj-lt"/>
              </a:rPr>
            </a:br>
            <a:r>
              <a:rPr lang="ru-RU" sz="1600" dirty="0">
                <a:solidFill>
                  <a:schemeClr val="tx1"/>
                </a:solidFill>
                <a:latin typeface="+mj-lt"/>
              </a:rPr>
              <a:t>в 2024 году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6B6E13-53E0-436E-807F-72E2D3BDC046}"/>
              </a:ext>
            </a:extLst>
          </p:cNvPr>
          <p:cNvSpPr txBox="1"/>
          <p:nvPr/>
        </p:nvSpPr>
        <p:spPr>
          <a:xfrm>
            <a:off x="9523485" y="1484784"/>
            <a:ext cx="1846331" cy="5974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solidFill>
                  <a:srgbClr val="006BB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&gt;</a:t>
            </a:r>
            <a:r>
              <a:rPr lang="ru-RU" sz="3200" b="1" dirty="0">
                <a:solidFill>
                  <a:srgbClr val="006BB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5</a:t>
            </a:r>
            <a:r>
              <a:rPr lang="en-US" sz="3200" b="1" dirty="0">
                <a:solidFill>
                  <a:srgbClr val="006BB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solidFill>
                  <a:srgbClr val="006BBC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тыс.</a:t>
            </a:r>
            <a:endParaRPr lang="ru-RU" sz="3200" b="1" dirty="0">
              <a:solidFill>
                <a:srgbClr val="006BBC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Текст 6">
            <a:extLst>
              <a:ext uri="{FF2B5EF4-FFF2-40B4-BE49-F238E27FC236}">
                <a16:creationId xmlns:a16="http://schemas.microsoft.com/office/drawing/2014/main" id="{B74CEC55-90A0-49C6-8883-9AC6E186BCF7}"/>
              </a:ext>
            </a:extLst>
          </p:cNvPr>
          <p:cNvSpPr txBox="1">
            <a:spLocks/>
          </p:cNvSpPr>
          <p:nvPr/>
        </p:nvSpPr>
        <p:spPr>
          <a:xfrm>
            <a:off x="7401157" y="6117183"/>
            <a:ext cx="2329567" cy="362334"/>
          </a:xfrm>
          <a:prstGeom prst="rect">
            <a:avLst/>
          </a:prstGeom>
        </p:spPr>
        <p:txBody>
          <a:bodyPr rtlCol="0">
            <a:noAutofit/>
          </a:bodyPr>
          <a:lstStyle>
            <a:defPPr>
              <a:defRPr lang="ru-RU"/>
            </a:defPPr>
            <a:lvl1pPr marL="246888" indent="-24688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1">
                  <a:lumMod val="50000"/>
                </a:schemeClr>
              </a:buClr>
              <a:buFont typeface="Arial" pitchFamily="34" charset="0"/>
              <a:buChar char="•"/>
              <a:defRPr lang="ru-RU" sz="2400" b="0" i="0" kern="120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548640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>
                  <a:lumMod val="50000"/>
                </a:schemeClr>
              </a:buClr>
              <a:buFont typeface="Arial" pitchFamily="34" charset="0"/>
              <a:buChar char="•"/>
              <a:defRPr lang="ru-RU" sz="2000" b="0" i="0" kern="120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850392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>
                  <a:lumMod val="50000"/>
                </a:schemeClr>
              </a:buClr>
              <a:buFont typeface="Arial" pitchFamily="34" charset="0"/>
              <a:buChar char="•"/>
              <a:defRPr lang="ru-RU" sz="1800" b="0" i="0" kern="120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152144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>
                  <a:lumMod val="50000"/>
                </a:schemeClr>
              </a:buClr>
              <a:buFont typeface="Arial" pitchFamily="34" charset="0"/>
              <a:buChar char="•"/>
              <a:defRPr lang="ru-RU" sz="1600" b="0" i="0" kern="120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453896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>
                  <a:lumMod val="50000"/>
                </a:schemeClr>
              </a:buClr>
              <a:buFont typeface="Arial" pitchFamily="34" charset="0"/>
              <a:buChar char="•"/>
              <a:defRPr lang="ru-RU" sz="1600" b="0" i="0" kern="120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755648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Char char="•"/>
              <a:defRPr lang="ru-RU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Char char="•"/>
              <a:defRPr lang="ru-RU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59152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Char char="•"/>
              <a:defRPr lang="ru-RU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60904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Char char="•"/>
              <a:defRPr lang="ru-RU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1400" b="1" dirty="0">
              <a:solidFill>
                <a:schemeClr val="bg1"/>
              </a:solidFill>
              <a:latin typeface="Bookman Old Style" panose="02050604050505020204" pitchFamily="18" charset="0"/>
              <a:cs typeface="Gill Sans" panose="020B0502020104020203" pitchFamily="34" charset="-79"/>
            </a:endParaRP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C829F60C-4C5C-40EC-B30B-A7EFC7A11AEB}"/>
              </a:ext>
            </a:extLst>
          </p:cNvPr>
          <p:cNvSpPr/>
          <p:nvPr/>
        </p:nvSpPr>
        <p:spPr>
          <a:xfrm>
            <a:off x="5374332" y="3455903"/>
            <a:ext cx="6637431" cy="94458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66B0F1D-6EBC-48E9-9430-72CA71D07368}"/>
              </a:ext>
            </a:extLst>
          </p:cNvPr>
          <p:cNvSpPr txBox="1"/>
          <p:nvPr/>
        </p:nvSpPr>
        <p:spPr>
          <a:xfrm>
            <a:off x="5382742" y="3559290"/>
            <a:ext cx="662902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+mj-lt"/>
              </a:rPr>
              <a:t>В 2024 году абонемент не посетили дети из Рутульского, Хивского, Ахтынского, Кулинского, Левашинского, Шамильского, Цунтинского районов и Бежтинского участка. 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30954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D6698EF-A9FB-48A3-9EFF-05D3E19BCDCE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71" r="2722"/>
          <a:stretch/>
        </p:blipFill>
        <p:spPr bwMode="auto">
          <a:xfrm>
            <a:off x="7000685" y="0"/>
            <a:ext cx="5183169" cy="68711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0" endPos="28000" dist="5000" dir="5400000" sy="-100000" algn="bl" rotWithShape="0"/>
          </a:effectLst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F19E83E-DABB-3B38-3F4C-554017758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247" y="395953"/>
            <a:ext cx="6629020" cy="850391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sz="2000" b="1" dirty="0"/>
              <a:t>Всероссийский проект</a:t>
            </a:r>
            <a:br>
              <a:rPr lang="ru-RU" sz="2000" b="1" dirty="0"/>
            </a:br>
            <a:r>
              <a:rPr lang="ru-RU" sz="2000" b="1" dirty="0">
                <a:solidFill>
                  <a:srgbClr val="006BBC"/>
                </a:solidFill>
              </a:rPr>
              <a:t>«Культура для школьников»</a:t>
            </a:r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94B1B529-A184-61C7-8DE0-7B1E700027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 flipV="1">
            <a:off x="97941" y="1270305"/>
            <a:ext cx="6906536" cy="143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B2D9F9EB-0971-4A60-8086-1EDD62791D15}"/>
              </a:ext>
            </a:extLst>
          </p:cNvPr>
          <p:cNvSpPr/>
          <p:nvPr/>
        </p:nvSpPr>
        <p:spPr>
          <a:xfrm>
            <a:off x="208496" y="1708402"/>
            <a:ext cx="3256616" cy="200863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  <a:p>
            <a:pPr algn="ctr"/>
            <a:r>
              <a:rPr lang="ru-RU" sz="1600" dirty="0">
                <a:solidFill>
                  <a:schemeClr val="tx1"/>
                </a:solidFill>
                <a:latin typeface="+mj-lt"/>
              </a:rPr>
              <a:t>школьников вовлечено в проект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1E57B72-476F-4F87-885E-F46D6A6A6527}"/>
              </a:ext>
            </a:extLst>
          </p:cNvPr>
          <p:cNvSpPr txBox="1"/>
          <p:nvPr/>
        </p:nvSpPr>
        <p:spPr>
          <a:xfrm>
            <a:off x="741677" y="1883831"/>
            <a:ext cx="2190253" cy="5974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solidFill>
                  <a:srgbClr val="006BB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&gt;</a:t>
            </a:r>
            <a:r>
              <a:rPr lang="ru-RU" sz="3200" b="1" dirty="0">
                <a:solidFill>
                  <a:srgbClr val="006BB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200</a:t>
            </a:r>
            <a:r>
              <a:rPr lang="en-US" sz="3200" b="1" dirty="0">
                <a:solidFill>
                  <a:srgbClr val="006BB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solidFill>
                  <a:srgbClr val="006BBC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тыс.</a:t>
            </a:r>
            <a:endParaRPr lang="ru-RU" sz="3200" b="1" dirty="0">
              <a:solidFill>
                <a:srgbClr val="006BBC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3AC33912-1110-4A73-A766-723DBD0E1FA1}"/>
              </a:ext>
            </a:extLst>
          </p:cNvPr>
          <p:cNvSpPr/>
          <p:nvPr/>
        </p:nvSpPr>
        <p:spPr>
          <a:xfrm>
            <a:off x="202836" y="4005064"/>
            <a:ext cx="6637431" cy="2348609"/>
          </a:xfrm>
          <a:prstGeom prst="roundRect">
            <a:avLst/>
          </a:prstGeom>
          <a:solidFill>
            <a:srgbClr val="006BB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319D65-E827-4564-BD85-DEB013D025C1}"/>
              </a:ext>
            </a:extLst>
          </p:cNvPr>
          <p:cNvSpPr txBox="1"/>
          <p:nvPr/>
        </p:nvSpPr>
        <p:spPr>
          <a:xfrm>
            <a:off x="288945" y="4209872"/>
            <a:ext cx="646521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+mj-lt"/>
              </a:rPr>
              <a:t>Проект «Культура для школьников», реализуемый в Дагестане с 2021 года совместно с Минобрнауки РД, направлен на духовное, эстетическое и художественное развитие школьников, повышение культурной грамотности подрастающего поколения. </a:t>
            </a:r>
            <a:endParaRPr lang="ru-RU" sz="2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B74F68F8-19E2-4164-9101-F04DF21234F7}"/>
              </a:ext>
            </a:extLst>
          </p:cNvPr>
          <p:cNvSpPr/>
          <p:nvPr/>
        </p:nvSpPr>
        <p:spPr>
          <a:xfrm>
            <a:off x="3589311" y="1708402"/>
            <a:ext cx="3256616" cy="200719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r>
              <a:rPr lang="ru-RU" sz="1600" dirty="0">
                <a:solidFill>
                  <a:schemeClr val="tx1"/>
                </a:solidFill>
                <a:latin typeface="+mj-lt"/>
              </a:rPr>
              <a:t>учащихся Дагестана</a:t>
            </a:r>
            <a:br>
              <a:rPr lang="ru-RU" sz="1600" dirty="0">
                <a:solidFill>
                  <a:schemeClr val="tx1"/>
                </a:solidFill>
                <a:latin typeface="+mj-lt"/>
              </a:rPr>
            </a:br>
            <a:r>
              <a:rPr lang="ru-RU" sz="1600" dirty="0">
                <a:solidFill>
                  <a:schemeClr val="tx1"/>
                </a:solidFill>
                <a:latin typeface="+mj-lt"/>
              </a:rPr>
              <a:t>в 2024 году приняли участие во всероссийских онлайн-акциях проекта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6B6E13-53E0-436E-807F-72E2D3BDC046}"/>
              </a:ext>
            </a:extLst>
          </p:cNvPr>
          <p:cNvSpPr txBox="1"/>
          <p:nvPr/>
        </p:nvSpPr>
        <p:spPr>
          <a:xfrm>
            <a:off x="4373001" y="1883831"/>
            <a:ext cx="1689235" cy="5974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solidFill>
                  <a:srgbClr val="006BB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&gt;</a:t>
            </a:r>
            <a:r>
              <a:rPr lang="ru-RU" sz="3200" b="1" dirty="0">
                <a:solidFill>
                  <a:srgbClr val="006BB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6</a:t>
            </a:r>
            <a:r>
              <a:rPr lang="en-US" sz="3200" b="1" dirty="0">
                <a:solidFill>
                  <a:srgbClr val="006BB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solidFill>
                  <a:srgbClr val="006BBC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тыс.</a:t>
            </a:r>
            <a:endParaRPr lang="ru-RU" sz="3200" b="1" dirty="0">
              <a:solidFill>
                <a:srgbClr val="006BBC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Текст 6">
            <a:extLst>
              <a:ext uri="{FF2B5EF4-FFF2-40B4-BE49-F238E27FC236}">
                <a16:creationId xmlns:a16="http://schemas.microsoft.com/office/drawing/2014/main" id="{B74CEC55-90A0-49C6-8883-9AC6E186BCF7}"/>
              </a:ext>
            </a:extLst>
          </p:cNvPr>
          <p:cNvSpPr txBox="1">
            <a:spLocks/>
          </p:cNvSpPr>
          <p:nvPr/>
        </p:nvSpPr>
        <p:spPr>
          <a:xfrm>
            <a:off x="7401157" y="6117183"/>
            <a:ext cx="2329567" cy="362334"/>
          </a:xfrm>
          <a:prstGeom prst="rect">
            <a:avLst/>
          </a:prstGeom>
        </p:spPr>
        <p:txBody>
          <a:bodyPr rtlCol="0">
            <a:noAutofit/>
          </a:bodyPr>
          <a:lstStyle>
            <a:defPPr>
              <a:defRPr lang="ru-RU"/>
            </a:defPPr>
            <a:lvl1pPr marL="246888" indent="-24688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1">
                  <a:lumMod val="50000"/>
                </a:schemeClr>
              </a:buClr>
              <a:buFont typeface="Arial" pitchFamily="34" charset="0"/>
              <a:buChar char="•"/>
              <a:defRPr lang="ru-RU" sz="2400" b="0" i="0" kern="120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548640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>
                  <a:lumMod val="50000"/>
                </a:schemeClr>
              </a:buClr>
              <a:buFont typeface="Arial" pitchFamily="34" charset="0"/>
              <a:buChar char="•"/>
              <a:defRPr lang="ru-RU" sz="2000" b="0" i="0" kern="120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850392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>
                  <a:lumMod val="50000"/>
                </a:schemeClr>
              </a:buClr>
              <a:buFont typeface="Arial" pitchFamily="34" charset="0"/>
              <a:buChar char="•"/>
              <a:defRPr lang="ru-RU" sz="1800" b="0" i="0" kern="120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152144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>
                  <a:lumMod val="50000"/>
                </a:schemeClr>
              </a:buClr>
              <a:buFont typeface="Arial" pitchFamily="34" charset="0"/>
              <a:buChar char="•"/>
              <a:defRPr lang="ru-RU" sz="1600" b="0" i="0" kern="120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453896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>
                  <a:lumMod val="50000"/>
                </a:schemeClr>
              </a:buClr>
              <a:buFont typeface="Arial" pitchFamily="34" charset="0"/>
              <a:buChar char="•"/>
              <a:defRPr lang="ru-RU" sz="1600" b="0" i="0" kern="120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755648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Char char="•"/>
              <a:defRPr lang="ru-RU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Char char="•"/>
              <a:defRPr lang="ru-RU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59152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Char char="•"/>
              <a:defRPr lang="ru-RU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60904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Char char="•"/>
              <a:defRPr lang="ru-RU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1400" b="1" dirty="0">
              <a:solidFill>
                <a:schemeClr val="bg1"/>
              </a:solidFill>
              <a:latin typeface="Bookman Old Style" panose="02050604050505020204" pitchFamily="18" charset="0"/>
              <a:cs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116421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F19E83E-DABB-3B38-3F4C-554017758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2743" y="330599"/>
            <a:ext cx="6629020" cy="850391"/>
          </a:xfrm>
        </p:spPr>
        <p:txBody>
          <a:bodyPr rtlCol="0"/>
          <a:lstStyle>
            <a:defPPr>
              <a:defRPr lang="ru-RU"/>
            </a:defPPr>
          </a:lstStyle>
          <a:p>
            <a:pPr algn="r" rtl="0"/>
            <a:r>
              <a:rPr lang="ru-RU" sz="2000" b="1" dirty="0"/>
              <a:t>Культурно-образовательный</a:t>
            </a:r>
            <a:br>
              <a:rPr lang="ru-RU" sz="2000" b="1" dirty="0"/>
            </a:br>
            <a:r>
              <a:rPr lang="ru-RU" sz="2000" b="1" dirty="0"/>
              <a:t>проект </a:t>
            </a:r>
            <a:r>
              <a:rPr lang="ru-RU" sz="2000" b="1" dirty="0">
                <a:solidFill>
                  <a:srgbClr val="006BBC"/>
                </a:solidFill>
              </a:rPr>
              <a:t>«театр в школе»</a:t>
            </a:r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94B1B529-A184-61C7-8DE0-7B1E700027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 flipV="1">
            <a:off x="5734372" y="1180990"/>
            <a:ext cx="6441601" cy="2539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B2D9F9EB-0971-4A60-8086-1EDD62791D15}"/>
              </a:ext>
            </a:extLst>
          </p:cNvPr>
          <p:cNvSpPr/>
          <p:nvPr/>
        </p:nvSpPr>
        <p:spPr>
          <a:xfrm>
            <a:off x="5379992" y="1643048"/>
            <a:ext cx="3256616" cy="187207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sz="100" dirty="0"/>
          </a:p>
          <a:p>
            <a:pPr algn="ctr"/>
            <a:r>
              <a:rPr lang="ru-RU" sz="1600" dirty="0" err="1">
                <a:solidFill>
                  <a:schemeClr val="tx1"/>
                </a:solidFill>
                <a:latin typeface="+mj-lt"/>
              </a:rPr>
              <a:t>разноформатных</a:t>
            </a:r>
            <a:r>
              <a:rPr lang="ru-RU" sz="1600" dirty="0">
                <a:solidFill>
                  <a:schemeClr val="tx1"/>
                </a:solidFill>
                <a:latin typeface="+mj-lt"/>
              </a:rPr>
              <a:t> мероприятий проведено для руководителей и участников школьных театров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1E57B72-476F-4F87-885E-F46D6A6A6527}"/>
              </a:ext>
            </a:extLst>
          </p:cNvPr>
          <p:cNvSpPr txBox="1"/>
          <p:nvPr/>
        </p:nvSpPr>
        <p:spPr>
          <a:xfrm>
            <a:off x="6482697" y="1818477"/>
            <a:ext cx="1051205" cy="5974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solidFill>
                  <a:srgbClr val="006BB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&gt;</a:t>
            </a:r>
            <a:r>
              <a:rPr lang="ru-RU" sz="3200" b="1" dirty="0">
                <a:solidFill>
                  <a:srgbClr val="006BB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85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3AC33912-1110-4A73-A766-723DBD0E1FA1}"/>
              </a:ext>
            </a:extLst>
          </p:cNvPr>
          <p:cNvSpPr/>
          <p:nvPr/>
        </p:nvSpPr>
        <p:spPr>
          <a:xfrm>
            <a:off x="5374332" y="3939710"/>
            <a:ext cx="6637431" cy="2348609"/>
          </a:xfrm>
          <a:prstGeom prst="roundRect">
            <a:avLst/>
          </a:prstGeom>
          <a:solidFill>
            <a:srgbClr val="006BB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319D65-E827-4564-BD85-DEB013D025C1}"/>
              </a:ext>
            </a:extLst>
          </p:cNvPr>
          <p:cNvSpPr txBox="1"/>
          <p:nvPr/>
        </p:nvSpPr>
        <p:spPr>
          <a:xfrm>
            <a:off x="5657108" y="4298406"/>
            <a:ext cx="59590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+mj-lt"/>
              </a:rPr>
              <a:t>Продолжается межведомственное взаимодействие в рамках Летней оздоровительной кампании, работа с детьми и сопровождающими из присоединившихся и приграничных территорий</a:t>
            </a:r>
            <a:endParaRPr lang="ru-RU" sz="2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B74F68F8-19E2-4164-9101-F04DF21234F7}"/>
              </a:ext>
            </a:extLst>
          </p:cNvPr>
          <p:cNvSpPr/>
          <p:nvPr/>
        </p:nvSpPr>
        <p:spPr>
          <a:xfrm>
            <a:off x="8760807" y="1643048"/>
            <a:ext cx="3256616" cy="187207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00" dirty="0"/>
          </a:p>
          <a:p>
            <a:pPr algn="ctr"/>
            <a:r>
              <a:rPr lang="ru-RU" sz="1600" dirty="0">
                <a:solidFill>
                  <a:schemeClr val="tx1"/>
                </a:solidFill>
                <a:latin typeface="+mj-lt"/>
              </a:rPr>
              <a:t>детей охвачено проектом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6B6E13-53E0-436E-807F-72E2D3BDC046}"/>
              </a:ext>
            </a:extLst>
          </p:cNvPr>
          <p:cNvSpPr txBox="1"/>
          <p:nvPr/>
        </p:nvSpPr>
        <p:spPr>
          <a:xfrm>
            <a:off x="9537957" y="1818476"/>
            <a:ext cx="1702315" cy="5974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solidFill>
                  <a:srgbClr val="006BB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&gt;</a:t>
            </a:r>
            <a:r>
              <a:rPr lang="ru-RU" sz="3200" b="1" dirty="0">
                <a:solidFill>
                  <a:srgbClr val="006BB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6</a:t>
            </a:r>
            <a:r>
              <a:rPr lang="en-US" sz="3200" b="1" dirty="0">
                <a:solidFill>
                  <a:srgbClr val="006BB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solidFill>
                  <a:srgbClr val="006BBC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тыс.</a:t>
            </a:r>
            <a:endParaRPr lang="ru-RU" sz="3200" b="1" dirty="0">
              <a:solidFill>
                <a:srgbClr val="006BBC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Текст 6">
            <a:extLst>
              <a:ext uri="{FF2B5EF4-FFF2-40B4-BE49-F238E27FC236}">
                <a16:creationId xmlns:a16="http://schemas.microsoft.com/office/drawing/2014/main" id="{B74CEC55-90A0-49C6-8883-9AC6E186BCF7}"/>
              </a:ext>
            </a:extLst>
          </p:cNvPr>
          <p:cNvSpPr txBox="1">
            <a:spLocks/>
          </p:cNvSpPr>
          <p:nvPr/>
        </p:nvSpPr>
        <p:spPr>
          <a:xfrm>
            <a:off x="7401157" y="6117183"/>
            <a:ext cx="2329567" cy="362334"/>
          </a:xfrm>
          <a:prstGeom prst="rect">
            <a:avLst/>
          </a:prstGeom>
        </p:spPr>
        <p:txBody>
          <a:bodyPr rtlCol="0">
            <a:noAutofit/>
          </a:bodyPr>
          <a:lstStyle>
            <a:defPPr>
              <a:defRPr lang="ru-RU"/>
            </a:defPPr>
            <a:lvl1pPr marL="246888" indent="-24688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1">
                  <a:lumMod val="50000"/>
                </a:schemeClr>
              </a:buClr>
              <a:buFont typeface="Arial" pitchFamily="34" charset="0"/>
              <a:buChar char="•"/>
              <a:defRPr lang="ru-RU" sz="2400" b="0" i="0" kern="120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548640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>
                  <a:lumMod val="50000"/>
                </a:schemeClr>
              </a:buClr>
              <a:buFont typeface="Arial" pitchFamily="34" charset="0"/>
              <a:buChar char="•"/>
              <a:defRPr lang="ru-RU" sz="2000" b="0" i="0" kern="120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850392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>
                  <a:lumMod val="50000"/>
                </a:schemeClr>
              </a:buClr>
              <a:buFont typeface="Arial" pitchFamily="34" charset="0"/>
              <a:buChar char="•"/>
              <a:defRPr lang="ru-RU" sz="1800" b="0" i="0" kern="120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152144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>
                  <a:lumMod val="50000"/>
                </a:schemeClr>
              </a:buClr>
              <a:buFont typeface="Arial" pitchFamily="34" charset="0"/>
              <a:buChar char="•"/>
              <a:defRPr lang="ru-RU" sz="1600" b="0" i="0" kern="120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453896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>
                  <a:lumMod val="50000"/>
                </a:schemeClr>
              </a:buClr>
              <a:buFont typeface="Arial" pitchFamily="34" charset="0"/>
              <a:buChar char="•"/>
              <a:defRPr lang="ru-RU" sz="1600" b="0" i="0" kern="120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755648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Char char="•"/>
              <a:defRPr lang="ru-RU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Char char="•"/>
              <a:defRPr lang="ru-RU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59152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Char char="•"/>
              <a:defRPr lang="ru-RU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60904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Char char="•"/>
              <a:defRPr lang="ru-RU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1400" b="1" dirty="0">
              <a:solidFill>
                <a:schemeClr val="bg1"/>
              </a:solidFill>
              <a:latin typeface="Bookman Old Style" panose="02050604050505020204" pitchFamily="18" charset="0"/>
              <a:cs typeface="Gill Sans" panose="020B0502020104020203" pitchFamily="34" charset="-79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B37C53C-51DB-471B-8AE1-50C90A723C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07" t="-177" r="6432" b="177"/>
          <a:stretch/>
        </p:blipFill>
        <p:spPr>
          <a:xfrm>
            <a:off x="0" y="0"/>
            <a:ext cx="5007673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2280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7A7CBB-EDAA-09CE-4A5C-C53A6284C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36" y="1268760"/>
            <a:ext cx="10360152" cy="3589213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sz="28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СИЛА РОССИИ – ВНУТРИ НАС САМИХ, ОНА ВНУТРИ НАШЕГО НАРОДА, В НАШИХ ЛЮДЯХ, В НАШИХ ТРАДИЦИЯХ И В НАШЕЙ КУЛЬТУРЕ, В НАШЕЙ ЭКОНОМИКЕ, В НАШЕЙ ОГРОМНОЙ ТЕРРИТОРИИ И ПРИРОДНЫХ БОГАТСТВАХ, В ОБОРОНОСПОСОБНОСТИ, КОНЕЧНО.</a:t>
            </a:r>
            <a:br>
              <a:rPr lang="ru-RU" sz="28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</a:br>
            <a:r>
              <a:rPr lang="ru-RU" sz="28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НО САМОЕ ГЛАВНОЕ – НАША СИЛА, БЕЗУСЛОВНО, В ЕДИНСТВЕ НАШЕГО НАРОДА.</a:t>
            </a:r>
            <a:endParaRPr lang="ru-RU" sz="5400" dirty="0">
              <a:solidFill>
                <a:schemeClr val="tx1"/>
              </a:solidFill>
            </a:endParaRPr>
          </a:p>
        </p:txBody>
      </p:sp>
      <p:sp>
        <p:nvSpPr>
          <p:cNvPr id="8" name="Надпись 7">
            <a:extLst>
              <a:ext uri="{FF2B5EF4-FFF2-40B4-BE49-F238E27FC236}">
                <a16:creationId xmlns:a16="http://schemas.microsoft.com/office/drawing/2014/main" id="{EF423BD8-3ED5-AD20-2802-5FF760F6D0B4}"/>
              </a:ext>
            </a:extLst>
          </p:cNvPr>
          <p:cNvSpPr txBox="1"/>
          <p:nvPr/>
        </p:nvSpPr>
        <p:spPr>
          <a:xfrm>
            <a:off x="5446712" y="181919"/>
            <a:ext cx="1295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</a:lstStyle>
          <a:p>
            <a:pPr algn="ctr" rtl="0"/>
            <a:r>
              <a:rPr lang="ru-RU" sz="10000" dirty="0">
                <a:solidFill>
                  <a:srgbClr val="006BBC"/>
                </a:solidFill>
                <a:latin typeface="Calibri" panose="020F0502020204030204" pitchFamily="34" charset="0"/>
                <a:cs typeface="Gill Sans" panose="020B0502020104020203" pitchFamily="34" charset="-79"/>
              </a:rPr>
              <a:t>“</a:t>
            </a:r>
            <a:endParaRPr lang="ru-RU" sz="10000" dirty="0">
              <a:solidFill>
                <a:srgbClr val="006BBC"/>
              </a:solidFill>
              <a:latin typeface="Calibri" panose="020F0502020204030204" pitchFamily="34" charset="0"/>
            </a:endParaRPr>
          </a:p>
        </p:txBody>
      </p:sp>
      <p:sp>
        <p:nvSpPr>
          <p:cNvPr id="9" name="Надпись 8">
            <a:extLst>
              <a:ext uri="{FF2B5EF4-FFF2-40B4-BE49-F238E27FC236}">
                <a16:creationId xmlns:a16="http://schemas.microsoft.com/office/drawing/2014/main" id="{8AD5136B-8400-9CD8-FF91-462F36E32965}"/>
              </a:ext>
            </a:extLst>
          </p:cNvPr>
          <p:cNvSpPr txBox="1"/>
          <p:nvPr/>
        </p:nvSpPr>
        <p:spPr>
          <a:xfrm>
            <a:off x="5446712" y="4675411"/>
            <a:ext cx="1295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</a:lstStyle>
          <a:p>
            <a:pPr algn="ctr" rtl="0"/>
            <a:r>
              <a:rPr lang="ru-RU" sz="10000" dirty="0">
                <a:solidFill>
                  <a:srgbClr val="006BBC"/>
                </a:solidFill>
                <a:latin typeface="Calibri" panose="020F0502020204030204" pitchFamily="34" charset="0"/>
                <a:cs typeface="Gill Sans" panose="020B0502020104020203" pitchFamily="34" charset="-79"/>
              </a:rPr>
              <a:t>”</a:t>
            </a:r>
            <a:endParaRPr lang="ru-RU" sz="10000" dirty="0">
              <a:solidFill>
                <a:srgbClr val="006BBC"/>
              </a:solidFill>
              <a:latin typeface="Calibri" panose="020F0502020204030204" pitchFamily="34" charset="0"/>
            </a:endParaRP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C9BCBCE6-550C-C9CD-4CC8-43B843BAEF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>
            <a:noAutofit/>
          </a:bodyPr>
          <a:lstStyle>
            <a:defPPr>
              <a:defRPr lang="ru-RU"/>
            </a:defPPr>
          </a:lstStyle>
          <a:p>
            <a:pPr rtl="0"/>
            <a:r>
              <a:rPr lang="ru-RU" sz="2400" b="1" dirty="0">
                <a:solidFill>
                  <a:srgbClr val="006BBC"/>
                </a:solidFill>
                <a:latin typeface="Bookman Old Style" panose="02050604050505020204" pitchFamily="18" charset="0"/>
                <a:cs typeface="Gill Sans" panose="020B0502020104020203" pitchFamily="34" charset="-79"/>
              </a:rPr>
              <a:t>— Владимир путин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7C1EA26C-2BCF-4783-84D7-D3F685BE3B9D}"/>
              </a:ext>
            </a:extLst>
          </p:cNvPr>
          <p:cNvCxnSpPr/>
          <p:nvPr/>
        </p:nvCxnSpPr>
        <p:spPr>
          <a:xfrm>
            <a:off x="7543800" y="6093296"/>
            <a:ext cx="4645025" cy="0"/>
          </a:xfrm>
          <a:prstGeom prst="line">
            <a:avLst/>
          </a:prstGeom>
          <a:ln w="38100" cmpd="thickThin">
            <a:solidFill>
              <a:srgbClr val="006B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6272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94831EC5-D0DC-4899-A15B-F656ABC4A8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7" t="-177" r="19647" b="177"/>
          <a:stretch/>
        </p:blipFill>
        <p:spPr bwMode="auto">
          <a:xfrm>
            <a:off x="7065822" y="-12131"/>
            <a:ext cx="5118944" cy="68701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F19E83E-DABB-3B38-3F4C-554017758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756" y="390776"/>
            <a:ext cx="6629020" cy="953752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республиканские проекты </a:t>
            </a:r>
            <a:b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1800" b="1" dirty="0">
                <a:solidFill>
                  <a:srgbClr val="006BB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«Мастера сцены – жителям Дагестана» «Творческий десант»</a:t>
            </a:r>
            <a:endParaRPr lang="ru-RU" sz="2000" b="1" dirty="0">
              <a:solidFill>
                <a:srgbClr val="006BBC"/>
              </a:solidFill>
            </a:endParaRPr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94B1B529-A184-61C7-8DE0-7B1E700027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 flipV="1">
            <a:off x="4059" y="1348571"/>
            <a:ext cx="6441601" cy="2539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B2D9F9EB-0971-4A60-8086-1EDD62791D15}"/>
              </a:ext>
            </a:extLst>
          </p:cNvPr>
          <p:cNvSpPr/>
          <p:nvPr/>
        </p:nvSpPr>
        <p:spPr>
          <a:xfrm>
            <a:off x="187005" y="1703225"/>
            <a:ext cx="3256616" cy="213801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sz="100" dirty="0"/>
          </a:p>
          <a:p>
            <a:pPr algn="ctr"/>
            <a:r>
              <a:rPr lang="ru-RU" sz="1400" dirty="0">
                <a:solidFill>
                  <a:schemeClr val="tx1"/>
                </a:solidFill>
                <a:latin typeface="+mj-lt"/>
              </a:rPr>
              <a:t>выездов народных коллективов в муниципальные образования региона в рамках</a:t>
            </a:r>
          </a:p>
          <a:p>
            <a:pPr algn="ctr"/>
            <a:r>
              <a:rPr lang="ru-RU" sz="1400" dirty="0">
                <a:solidFill>
                  <a:schemeClr val="tx1"/>
                </a:solidFill>
                <a:latin typeface="+mj-lt"/>
              </a:rPr>
              <a:t>«Творческого десанта»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1E57B72-476F-4F87-885E-F46D6A6A6527}"/>
              </a:ext>
            </a:extLst>
          </p:cNvPr>
          <p:cNvSpPr txBox="1"/>
          <p:nvPr/>
        </p:nvSpPr>
        <p:spPr>
          <a:xfrm>
            <a:off x="1448118" y="1815558"/>
            <a:ext cx="708574" cy="723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4000" b="1" dirty="0">
                <a:solidFill>
                  <a:srgbClr val="006BB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3AC33912-1110-4A73-A766-723DBD0E1FA1}"/>
              </a:ext>
            </a:extLst>
          </p:cNvPr>
          <p:cNvSpPr/>
          <p:nvPr/>
        </p:nvSpPr>
        <p:spPr>
          <a:xfrm>
            <a:off x="181345" y="3999887"/>
            <a:ext cx="6637431" cy="2348609"/>
          </a:xfrm>
          <a:prstGeom prst="roundRect">
            <a:avLst/>
          </a:prstGeom>
          <a:solidFill>
            <a:srgbClr val="006BB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  <a:highlight>
                <a:srgbClr val="FF0000"/>
              </a:highligh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319D65-E827-4564-BD85-DEB013D025C1}"/>
              </a:ext>
            </a:extLst>
          </p:cNvPr>
          <p:cNvSpPr txBox="1"/>
          <p:nvPr/>
        </p:nvSpPr>
        <p:spPr>
          <a:xfrm>
            <a:off x="464121" y="4158528"/>
            <a:ext cx="59590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Проекты адресованы жителям муниципальных образований республики и пропагандируют традиционные ценности в сфере культуры и искусства, формируют благоприятную среду, приобщают широкие слои населения к лучшим образцам профессиональной и традиционной культуры.</a:t>
            </a:r>
            <a:endParaRPr lang="ru-RU" sz="2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B74F68F8-19E2-4164-9101-F04DF21234F7}"/>
              </a:ext>
            </a:extLst>
          </p:cNvPr>
          <p:cNvSpPr/>
          <p:nvPr/>
        </p:nvSpPr>
        <p:spPr>
          <a:xfrm>
            <a:off x="3567820" y="1703225"/>
            <a:ext cx="3256616" cy="213801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00" dirty="0"/>
          </a:p>
          <a:p>
            <a:pPr algn="ctr"/>
            <a:endParaRPr lang="ru-RU" sz="1600" dirty="0">
              <a:solidFill>
                <a:schemeClr val="tx1"/>
              </a:solidFill>
              <a:latin typeface="+mj-lt"/>
            </a:endParaRPr>
          </a:p>
          <a:p>
            <a:pPr algn="ctr"/>
            <a:endParaRPr lang="ru-RU" dirty="0">
              <a:solidFill>
                <a:schemeClr val="tx1"/>
              </a:solidFill>
              <a:latin typeface="+mj-lt"/>
            </a:endParaRPr>
          </a:p>
          <a:p>
            <a:pPr algn="ctr"/>
            <a:endParaRPr lang="ru-RU" dirty="0">
              <a:solidFill>
                <a:schemeClr val="tx1"/>
              </a:solidFill>
              <a:latin typeface="+mj-lt"/>
            </a:endParaRPr>
          </a:p>
          <a:p>
            <a:pPr algn="ctr"/>
            <a:r>
              <a:rPr lang="ru-RU" sz="1400" dirty="0">
                <a:solidFill>
                  <a:schemeClr val="tx1"/>
                </a:solidFill>
                <a:latin typeface="+mj-lt"/>
              </a:rPr>
              <a:t>выездов государственных коллективов в муниципальные образования по проекту «Мастера сцены»</a:t>
            </a:r>
          </a:p>
        </p:txBody>
      </p:sp>
      <p:sp>
        <p:nvSpPr>
          <p:cNvPr id="17" name="Текст 6">
            <a:extLst>
              <a:ext uri="{FF2B5EF4-FFF2-40B4-BE49-F238E27FC236}">
                <a16:creationId xmlns:a16="http://schemas.microsoft.com/office/drawing/2014/main" id="{B74CEC55-90A0-49C6-8883-9AC6E186BCF7}"/>
              </a:ext>
            </a:extLst>
          </p:cNvPr>
          <p:cNvSpPr txBox="1">
            <a:spLocks/>
          </p:cNvSpPr>
          <p:nvPr/>
        </p:nvSpPr>
        <p:spPr>
          <a:xfrm>
            <a:off x="7401157" y="6117183"/>
            <a:ext cx="2329567" cy="362334"/>
          </a:xfrm>
          <a:prstGeom prst="rect">
            <a:avLst/>
          </a:prstGeom>
        </p:spPr>
        <p:txBody>
          <a:bodyPr rtlCol="0">
            <a:noAutofit/>
          </a:bodyPr>
          <a:lstStyle>
            <a:defPPr>
              <a:defRPr lang="ru-RU"/>
            </a:defPPr>
            <a:lvl1pPr marL="246888" indent="-24688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1">
                  <a:lumMod val="50000"/>
                </a:schemeClr>
              </a:buClr>
              <a:buFont typeface="Arial" pitchFamily="34" charset="0"/>
              <a:buChar char="•"/>
              <a:defRPr lang="ru-RU" sz="2400" b="0" i="0" kern="120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548640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>
                  <a:lumMod val="50000"/>
                </a:schemeClr>
              </a:buClr>
              <a:buFont typeface="Arial" pitchFamily="34" charset="0"/>
              <a:buChar char="•"/>
              <a:defRPr lang="ru-RU" sz="2000" b="0" i="0" kern="120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850392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>
                  <a:lumMod val="50000"/>
                </a:schemeClr>
              </a:buClr>
              <a:buFont typeface="Arial" pitchFamily="34" charset="0"/>
              <a:buChar char="•"/>
              <a:defRPr lang="ru-RU" sz="1800" b="0" i="0" kern="120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152144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>
                  <a:lumMod val="50000"/>
                </a:schemeClr>
              </a:buClr>
              <a:buFont typeface="Arial" pitchFamily="34" charset="0"/>
              <a:buChar char="•"/>
              <a:defRPr lang="ru-RU" sz="1600" b="0" i="0" kern="120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453896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>
                  <a:lumMod val="50000"/>
                </a:schemeClr>
              </a:buClr>
              <a:buFont typeface="Arial" pitchFamily="34" charset="0"/>
              <a:buChar char="•"/>
              <a:defRPr lang="ru-RU" sz="1600" b="0" i="0" kern="120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755648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Char char="•"/>
              <a:defRPr lang="ru-RU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Char char="•"/>
              <a:defRPr lang="ru-RU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59152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Char char="•"/>
              <a:defRPr lang="ru-RU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60904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Char char="•"/>
              <a:defRPr lang="ru-RU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1400" b="1" dirty="0">
              <a:solidFill>
                <a:schemeClr val="bg1"/>
              </a:solidFill>
              <a:latin typeface="Bookman Old Style" panose="02050604050505020204" pitchFamily="18" charset="0"/>
              <a:cs typeface="Gill Sans" panose="020B0502020104020203" pitchFamily="34" charset="-79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5AB1D6-F17B-46AB-B9BF-D3C233CE3F6D}"/>
              </a:ext>
            </a:extLst>
          </p:cNvPr>
          <p:cNvSpPr txBox="1"/>
          <p:nvPr/>
        </p:nvSpPr>
        <p:spPr>
          <a:xfrm>
            <a:off x="4502040" y="1815558"/>
            <a:ext cx="1388176" cy="723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4000" b="1" dirty="0">
                <a:solidFill>
                  <a:srgbClr val="006BBC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&gt;</a:t>
            </a:r>
            <a:r>
              <a:rPr lang="ru-RU" sz="4000" b="1" dirty="0">
                <a:solidFill>
                  <a:srgbClr val="006BBC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200</a:t>
            </a:r>
            <a:endParaRPr lang="ru-RU" sz="4000" b="1" dirty="0">
              <a:solidFill>
                <a:srgbClr val="006BBC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8519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F19E83E-DABB-3B38-3F4C-554017758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764" y="439660"/>
            <a:ext cx="9838826" cy="573394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sz="2000" b="1" dirty="0"/>
              <a:t>Социально-культурная Программа «пушкинская карта»</a:t>
            </a:r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94B1B529-A184-61C7-8DE0-7B1E700027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2" y="1111040"/>
            <a:ext cx="9910834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B2D9F9EB-0971-4A60-8086-1EDD62791D15}"/>
              </a:ext>
            </a:extLst>
          </p:cNvPr>
          <p:cNvSpPr/>
          <p:nvPr/>
        </p:nvSpPr>
        <p:spPr>
          <a:xfrm>
            <a:off x="312220" y="1411308"/>
            <a:ext cx="5687876" cy="187207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r>
              <a:rPr lang="ru-RU" dirty="0">
                <a:solidFill>
                  <a:schemeClr val="tx1"/>
                </a:solidFill>
                <a:latin typeface="+mj-lt"/>
              </a:rPr>
              <a:t>человек - потенциальное количество участников программы в возрасте от 14 до 22 лет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1E57B72-476F-4F87-885E-F46D6A6A6527}"/>
              </a:ext>
            </a:extLst>
          </p:cNvPr>
          <p:cNvSpPr txBox="1"/>
          <p:nvPr/>
        </p:nvSpPr>
        <p:spPr>
          <a:xfrm>
            <a:off x="1801763" y="1607280"/>
            <a:ext cx="2788088" cy="723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4000" b="1" dirty="0">
                <a:solidFill>
                  <a:srgbClr val="006BBC"/>
                </a:solidFill>
                <a:effectLst/>
                <a:latin typeface="+mj-lt"/>
                <a:ea typeface="Calibri" panose="020F0502020204030204" pitchFamily="34" charset="0"/>
              </a:rPr>
              <a:t>~  </a:t>
            </a:r>
            <a:r>
              <a:rPr lang="ru-RU" sz="4000" b="1" dirty="0">
                <a:solidFill>
                  <a:srgbClr val="006BBC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415 тыс.</a:t>
            </a:r>
            <a:endParaRPr lang="ru-RU" sz="4000" b="1" dirty="0">
              <a:solidFill>
                <a:srgbClr val="006BBC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B74F68F8-19E2-4164-9101-F04DF21234F7}"/>
              </a:ext>
            </a:extLst>
          </p:cNvPr>
          <p:cNvSpPr/>
          <p:nvPr/>
        </p:nvSpPr>
        <p:spPr>
          <a:xfrm>
            <a:off x="6188729" y="1423865"/>
            <a:ext cx="5687876" cy="187207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  <a:p>
            <a:pPr algn="ctr"/>
            <a:endParaRPr lang="ru-RU" dirty="0">
              <a:solidFill>
                <a:schemeClr val="tx1"/>
              </a:solidFill>
              <a:latin typeface="+mj-lt"/>
            </a:endParaRPr>
          </a:p>
          <a:p>
            <a:pPr algn="ctr"/>
            <a:r>
              <a:rPr lang="ru-RU" dirty="0">
                <a:solidFill>
                  <a:schemeClr val="tx1"/>
                </a:solidFill>
                <a:latin typeface="+mj-lt"/>
              </a:rPr>
              <a:t>открытых карт за весь период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6B6E13-53E0-436E-807F-72E2D3BDC046}"/>
              </a:ext>
            </a:extLst>
          </p:cNvPr>
          <p:cNvSpPr txBox="1"/>
          <p:nvPr/>
        </p:nvSpPr>
        <p:spPr>
          <a:xfrm>
            <a:off x="7774627" y="1607280"/>
            <a:ext cx="2748658" cy="723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4000" b="1" dirty="0">
                <a:solidFill>
                  <a:srgbClr val="006BBC"/>
                </a:solidFill>
                <a:effectLst/>
                <a:latin typeface="+mj-lt"/>
                <a:ea typeface="Calibri" panose="020F0502020204030204" pitchFamily="34" charset="0"/>
              </a:rPr>
              <a:t>~  </a:t>
            </a:r>
            <a:r>
              <a:rPr lang="ru-RU" sz="4000" b="1" dirty="0">
                <a:solidFill>
                  <a:srgbClr val="006BBC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157 тыс.</a:t>
            </a:r>
            <a:endParaRPr lang="ru-RU" sz="4000" b="1" dirty="0">
              <a:solidFill>
                <a:srgbClr val="006BBC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526FE543-9B80-4A69-A567-15D0C35F3A80}"/>
              </a:ext>
            </a:extLst>
          </p:cNvPr>
          <p:cNvSpPr/>
          <p:nvPr/>
        </p:nvSpPr>
        <p:spPr>
          <a:xfrm>
            <a:off x="312220" y="3522989"/>
            <a:ext cx="5702017" cy="1872076"/>
          </a:xfrm>
          <a:prstGeom prst="roundRect">
            <a:avLst/>
          </a:prstGeom>
          <a:solidFill>
            <a:srgbClr val="006BB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  <a:p>
            <a:pPr algn="ctr"/>
            <a:endParaRPr lang="ru-RU" sz="1600" dirty="0">
              <a:solidFill>
                <a:schemeClr val="tx1"/>
              </a:solidFill>
              <a:latin typeface="+mj-lt"/>
            </a:endParaRPr>
          </a:p>
          <a:p>
            <a:pPr algn="ctr"/>
            <a:endParaRPr lang="ru-RU" dirty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ru-RU" dirty="0">
                <a:solidFill>
                  <a:schemeClr val="bg1"/>
                </a:solidFill>
                <a:latin typeface="+mj-lt"/>
              </a:rPr>
              <a:t>билетов продано в 2024 году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A7D40D-D734-42C4-BB41-19CAC593F3BE}"/>
              </a:ext>
            </a:extLst>
          </p:cNvPr>
          <p:cNvSpPr txBox="1"/>
          <p:nvPr/>
        </p:nvSpPr>
        <p:spPr>
          <a:xfrm>
            <a:off x="1827276" y="3732319"/>
            <a:ext cx="2671903" cy="723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4000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</a:rPr>
              <a:t>&gt;</a:t>
            </a:r>
            <a:r>
              <a:rPr lang="ru-RU" sz="4000" b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 </a:t>
            </a:r>
            <a:r>
              <a:rPr lang="ru-RU" sz="4000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177 тыс.</a:t>
            </a:r>
            <a:endParaRPr lang="ru-RU" sz="4000" b="1" dirty="0">
              <a:solidFill>
                <a:schemeClr val="bg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CD347996-F36D-42AA-BED5-0B61D6605C06}"/>
              </a:ext>
            </a:extLst>
          </p:cNvPr>
          <p:cNvSpPr/>
          <p:nvPr/>
        </p:nvSpPr>
        <p:spPr>
          <a:xfrm>
            <a:off x="6188728" y="3522990"/>
            <a:ext cx="5687876" cy="1872075"/>
          </a:xfrm>
          <a:prstGeom prst="roundRect">
            <a:avLst/>
          </a:prstGeom>
          <a:solidFill>
            <a:srgbClr val="006BB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  <a:p>
            <a:pPr algn="ctr"/>
            <a:endParaRPr lang="ru-RU" sz="1600" dirty="0">
              <a:solidFill>
                <a:schemeClr val="tx1"/>
              </a:solidFill>
              <a:latin typeface="+mj-lt"/>
            </a:endParaRPr>
          </a:p>
          <a:p>
            <a:pPr algn="ctr"/>
            <a:endParaRPr lang="ru-RU" sz="1600" dirty="0">
              <a:solidFill>
                <a:schemeClr val="tx1"/>
              </a:solidFill>
              <a:latin typeface="+mj-lt"/>
            </a:endParaRPr>
          </a:p>
          <a:p>
            <a:pPr algn="ctr"/>
            <a:r>
              <a:rPr lang="ru-RU" dirty="0">
                <a:solidFill>
                  <a:schemeClr val="bg1"/>
                </a:solidFill>
                <a:latin typeface="+mj-lt"/>
              </a:rPr>
              <a:t>заработано учреждениями культуры в 2024 году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2757EFE-145E-470B-8DBF-0F3551C556CF}"/>
              </a:ext>
            </a:extLst>
          </p:cNvPr>
          <p:cNvSpPr txBox="1"/>
          <p:nvPr/>
        </p:nvSpPr>
        <p:spPr>
          <a:xfrm>
            <a:off x="7698406" y="3732319"/>
            <a:ext cx="2663143" cy="723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4000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</a:rPr>
              <a:t>&gt;</a:t>
            </a:r>
            <a:r>
              <a:rPr lang="ru-RU" sz="4000" b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 </a:t>
            </a:r>
            <a:r>
              <a:rPr lang="ru-RU" sz="4000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107 млн</a:t>
            </a:r>
            <a:endParaRPr lang="ru-RU" sz="4000" b="1" dirty="0">
              <a:solidFill>
                <a:schemeClr val="bg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D20407ED-BCF9-4A48-873E-488841EE2A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483" y="5113975"/>
            <a:ext cx="6214239" cy="174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293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7A106A75-79ED-442B-87F6-4CBE1282AE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8708" y="152422"/>
            <a:ext cx="3316666" cy="930821"/>
          </a:xfrm>
          <a:prstGeom prst="rect">
            <a:avLst/>
          </a:prstGeom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F19E83E-DABB-3B38-3F4C-554017758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763" y="356663"/>
            <a:ext cx="9838826" cy="573394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sz="2000" b="1" dirty="0"/>
              <a:t>Показатели эффективности программы</a:t>
            </a:r>
            <a:br>
              <a:rPr lang="ru-RU" sz="2000" b="1" dirty="0"/>
            </a:br>
            <a:r>
              <a:rPr lang="ru-RU" sz="2000" b="1" dirty="0">
                <a:solidFill>
                  <a:srgbClr val="006BBC"/>
                </a:solidFill>
              </a:rPr>
              <a:t>«Пушкинская карта»</a:t>
            </a:r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94B1B529-A184-61C7-8DE0-7B1E700027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2" y="1111040"/>
            <a:ext cx="9910834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B2D9F9EB-0971-4A60-8086-1EDD62791D15}"/>
              </a:ext>
            </a:extLst>
          </p:cNvPr>
          <p:cNvSpPr/>
          <p:nvPr/>
        </p:nvSpPr>
        <p:spPr>
          <a:xfrm>
            <a:off x="621804" y="1411308"/>
            <a:ext cx="5566168" cy="511403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CD347996-F36D-42AA-BED5-0B61D6605C06}"/>
              </a:ext>
            </a:extLst>
          </p:cNvPr>
          <p:cNvSpPr/>
          <p:nvPr/>
        </p:nvSpPr>
        <p:spPr>
          <a:xfrm>
            <a:off x="6305996" y="1370291"/>
            <a:ext cx="5431457" cy="5155051"/>
          </a:xfrm>
          <a:prstGeom prst="roundRect">
            <a:avLst/>
          </a:prstGeom>
          <a:solidFill>
            <a:srgbClr val="006BB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  <a:p>
            <a:pPr algn="ctr"/>
            <a:endParaRPr lang="ru-RU" sz="1600" dirty="0">
              <a:solidFill>
                <a:schemeClr val="tx1"/>
              </a:solidFill>
              <a:latin typeface="+mj-lt"/>
            </a:endParaRPr>
          </a:p>
          <a:p>
            <a:pPr algn="ctr"/>
            <a:endParaRPr lang="ru-RU" sz="16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C062D52-209D-4EEE-8B9D-B9BC9D2E189D}"/>
              </a:ext>
            </a:extLst>
          </p:cNvPr>
          <p:cNvSpPr txBox="1"/>
          <p:nvPr/>
        </p:nvSpPr>
        <p:spPr>
          <a:xfrm>
            <a:off x="822393" y="2564904"/>
            <a:ext cx="5431457" cy="32478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latin typeface="+mj-lt"/>
                <a:ea typeface="Calibri" panose="020F0502020204030204" pitchFamily="34" charset="0"/>
              </a:rPr>
              <a:t>ЛИДЕРЫ:</a:t>
            </a:r>
            <a:endParaRPr lang="ru-RU" b="1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Русский драматический театр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Ансамбль «</a:t>
            </a:r>
            <a:r>
              <a:rPr lang="ru-RU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Молодость Дагестана»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Национальный музей Дагестана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Музей истории мировых культур и религий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Дагестанская филармония</a:t>
            </a:r>
            <a:br>
              <a:rPr lang="ru-RU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>
              <a:effectLst/>
              <a:latin typeface="+mj-lt"/>
              <a:ea typeface="Calibri" panose="020F0502020204030204" pitchFamily="34" charset="0"/>
            </a:endParaRPr>
          </a:p>
          <a:p>
            <a:r>
              <a:rPr lang="ru-RU" sz="2000" b="1" dirty="0">
                <a:latin typeface="+mj-lt"/>
              </a:rPr>
              <a:t>НИЗКИЕ ПОКАЗАТЕЛИ:</a:t>
            </a:r>
          </a:p>
          <a:p>
            <a:pPr marL="2857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ru-RU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Ансамбль «Каспий»</a:t>
            </a:r>
          </a:p>
          <a:p>
            <a:pPr marL="2857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ru-RU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Народный мужской хор «Поющая </a:t>
            </a:r>
            <a:r>
              <a:rPr lang="ru-RU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Чарода</a:t>
            </a:r>
            <a:r>
              <a:rPr lang="ru-RU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</a:p>
          <a:p>
            <a:pPr marL="2857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ru-RU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Ногайский драматический театр</a:t>
            </a:r>
            <a:endParaRPr lang="ru-RU" dirty="0">
              <a:solidFill>
                <a:srgbClr val="006BBC"/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5971D43-9EB1-47DA-8799-7EEC06124F94}"/>
              </a:ext>
            </a:extLst>
          </p:cNvPr>
          <p:cNvSpPr txBox="1"/>
          <p:nvPr/>
        </p:nvSpPr>
        <p:spPr>
          <a:xfrm>
            <a:off x="815527" y="1691907"/>
            <a:ext cx="446449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6BBC"/>
                </a:solidFill>
                <a:latin typeface="+mj-lt"/>
                <a:ea typeface="Calibri" panose="020F0502020204030204" pitchFamily="34" charset="0"/>
              </a:rPr>
              <a:t>ПОДВЕДОМСТВЕННЫЕ </a:t>
            </a:r>
            <a:br>
              <a:rPr lang="ru-RU" sz="2000" b="1" dirty="0">
                <a:solidFill>
                  <a:srgbClr val="006BBC"/>
                </a:solidFill>
                <a:latin typeface="+mj-lt"/>
                <a:ea typeface="Calibri" panose="020F0502020204030204" pitchFamily="34" charset="0"/>
              </a:rPr>
            </a:br>
            <a:r>
              <a:rPr lang="ru-RU" sz="2000" b="1" dirty="0">
                <a:solidFill>
                  <a:srgbClr val="006BBC"/>
                </a:solidFill>
                <a:effectLst/>
                <a:latin typeface="+mj-lt"/>
                <a:ea typeface="Calibri" panose="020F0502020204030204" pitchFamily="34" charset="0"/>
              </a:rPr>
              <a:t>ОРГАНИЗАЦИИ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ED21735-709C-4742-9A8E-0198B69300D1}"/>
              </a:ext>
            </a:extLst>
          </p:cNvPr>
          <p:cNvSpPr txBox="1"/>
          <p:nvPr/>
        </p:nvSpPr>
        <p:spPr>
          <a:xfrm>
            <a:off x="6598468" y="1682681"/>
            <a:ext cx="460851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</a:rPr>
              <a:t>МУНИЦИПАЛЬНЫЕ</a:t>
            </a:r>
            <a:br>
              <a:rPr lang="ru-RU" sz="2000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</a:rPr>
            </a:br>
            <a:r>
              <a:rPr lang="ru-RU" sz="2000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</a:rPr>
              <a:t>ОБРАЗОВАНИЯ</a:t>
            </a:r>
            <a:endParaRPr lang="ru-RU" sz="2000" b="1" dirty="0">
              <a:solidFill>
                <a:schemeClr val="bg1"/>
              </a:solidFill>
              <a:effectLst/>
              <a:latin typeface="+mj-lt"/>
              <a:ea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3B986D1-F8B9-4FFE-BC36-C108A85D69A4}"/>
              </a:ext>
            </a:extLst>
          </p:cNvPr>
          <p:cNvSpPr txBox="1"/>
          <p:nvPr/>
        </p:nvSpPr>
        <p:spPr>
          <a:xfrm>
            <a:off x="6519278" y="2522296"/>
            <a:ext cx="5431457" cy="38713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</a:rPr>
              <a:t>ЛИДЕРЫ:</a:t>
            </a:r>
            <a:endParaRPr lang="ru-RU" b="1" dirty="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г. Кизляр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г. Южно-Сухокумск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Ботлихский район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С</a:t>
            </a:r>
            <a:r>
              <a:rPr lang="ru-RU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улейман-</a:t>
            </a:r>
            <a:r>
              <a:rPr lang="ru-RU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Стальский район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Табасаранский район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000" b="1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  <a:p>
            <a:r>
              <a:rPr lang="ru-RU" sz="2000" b="1" dirty="0">
                <a:solidFill>
                  <a:schemeClr val="bg1"/>
                </a:solidFill>
                <a:latin typeface="+mj-lt"/>
              </a:rPr>
              <a:t>НИЗКИЕ ПОКАЗАТЕЛИ:</a:t>
            </a:r>
          </a:p>
          <a:p>
            <a:pPr marL="2857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Хасавюртовский район</a:t>
            </a:r>
          </a:p>
          <a:p>
            <a:pPr marL="2857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Дербентский район</a:t>
            </a:r>
          </a:p>
          <a:p>
            <a:pPr marL="2857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Цумадинский район</a:t>
            </a:r>
          </a:p>
          <a:p>
            <a:pPr marL="2857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Цунтинский район</a:t>
            </a:r>
          </a:p>
          <a:p>
            <a:pPr marL="2857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Кизилюртовский район</a:t>
            </a:r>
          </a:p>
        </p:txBody>
      </p:sp>
    </p:spTree>
    <p:extLst>
      <p:ext uri="{BB962C8B-B14F-4D97-AF65-F5344CB8AC3E}">
        <p14:creationId xmlns:p14="http://schemas.microsoft.com/office/powerpoint/2010/main" val="603823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CA566423-6B34-4B6A-BFF6-A4636A4C3D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34" b="11734"/>
          <a:stretch/>
        </p:blipFill>
        <p:spPr>
          <a:xfrm>
            <a:off x="6217227" y="0"/>
            <a:ext cx="5971598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0" endPos="28000" dist="5000" dir="5400000" sy="-100000" algn="bl" rotWithShape="0"/>
          </a:effectLst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F19E83E-DABB-3B38-3F4C-554017758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912" y="340391"/>
            <a:ext cx="6858000" cy="685430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sz="2000" b="1" dirty="0">
                <a:solidFill>
                  <a:srgbClr val="006BBC"/>
                </a:solidFill>
              </a:rPr>
              <a:t>Развитие любительского художественного творчества</a:t>
            </a:r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94B1B529-A184-61C7-8DE0-7B1E700027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1" y="1111040"/>
            <a:ext cx="6217226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23935DB8-ABB6-440C-8FC1-F626EC8B522C}"/>
              </a:ext>
            </a:extLst>
          </p:cNvPr>
          <p:cNvSpPr/>
          <p:nvPr/>
        </p:nvSpPr>
        <p:spPr>
          <a:xfrm>
            <a:off x="142776" y="4132091"/>
            <a:ext cx="2507521" cy="227445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67DD3292-2B5B-4C52-AE32-8D63A44522E7}"/>
              </a:ext>
            </a:extLst>
          </p:cNvPr>
          <p:cNvSpPr/>
          <p:nvPr/>
        </p:nvSpPr>
        <p:spPr>
          <a:xfrm>
            <a:off x="2744233" y="4141041"/>
            <a:ext cx="2507522" cy="226550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1EC18199-8508-47AF-BF6C-DD07F8027EB1}"/>
              </a:ext>
            </a:extLst>
          </p:cNvPr>
          <p:cNvSpPr/>
          <p:nvPr/>
        </p:nvSpPr>
        <p:spPr>
          <a:xfrm>
            <a:off x="5345691" y="4110273"/>
            <a:ext cx="2507521" cy="226550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3BD3108-C82B-4150-BAE2-2B1E55BFEE46}"/>
              </a:ext>
            </a:extLst>
          </p:cNvPr>
          <p:cNvSpPr txBox="1"/>
          <p:nvPr/>
        </p:nvSpPr>
        <p:spPr>
          <a:xfrm>
            <a:off x="2744234" y="4315209"/>
            <a:ext cx="2507521" cy="1908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006BBC"/>
                </a:solidFill>
                <a:effectLst/>
                <a:latin typeface="+mj-lt"/>
                <a:ea typeface="Calibri" panose="020F0502020204030204" pitchFamily="34" charset="0"/>
              </a:rPr>
              <a:t>58</a:t>
            </a:r>
            <a:br>
              <a:rPr lang="ru-RU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</a:br>
            <a:endParaRPr lang="ru-RU" sz="1800" dirty="0">
              <a:solidFill>
                <a:srgbClr val="000000"/>
              </a:solidFill>
              <a:effectLst/>
              <a:latin typeface="+mj-lt"/>
              <a:ea typeface="Calibri" panose="020F0502020204030204" pitchFamily="34" charset="0"/>
            </a:endParaRPr>
          </a:p>
          <a:p>
            <a:pPr algn="ctr"/>
            <a:br>
              <a:rPr lang="ru-RU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</a:br>
            <a:r>
              <a:rPr lang="ru-RU" sz="14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мероприятий проведено в рамках развития жанров народного творчества</a:t>
            </a:r>
            <a:endParaRPr lang="ru-RU" dirty="0">
              <a:latin typeface="+mj-l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CC6EEC9-3E1D-4434-813F-F0D758BF20D0}"/>
              </a:ext>
            </a:extLst>
          </p:cNvPr>
          <p:cNvSpPr txBox="1"/>
          <p:nvPr/>
        </p:nvSpPr>
        <p:spPr>
          <a:xfrm>
            <a:off x="5415014" y="4298591"/>
            <a:ext cx="236887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6BBC"/>
                </a:solidFill>
                <a:effectLst/>
                <a:latin typeface="+mj-lt"/>
                <a:ea typeface="Calibri" panose="020F0502020204030204" pitchFamily="34" charset="0"/>
              </a:rPr>
              <a:t>&gt;</a:t>
            </a:r>
            <a:r>
              <a:rPr lang="ru-RU" sz="4000" b="1" dirty="0">
                <a:solidFill>
                  <a:srgbClr val="006BBC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4000" b="1" dirty="0">
                <a:solidFill>
                  <a:srgbClr val="006BBC"/>
                </a:solidFill>
                <a:effectLst/>
                <a:latin typeface="+mj-lt"/>
                <a:ea typeface="Calibri" panose="020F0502020204030204" pitchFamily="34" charset="0"/>
              </a:rPr>
              <a:t>45 </a:t>
            </a:r>
            <a:r>
              <a:rPr lang="ru-RU" sz="4000" b="1" dirty="0">
                <a:solidFill>
                  <a:srgbClr val="006BBC"/>
                </a:solidFill>
                <a:effectLst/>
                <a:latin typeface="+mj-lt"/>
                <a:ea typeface="Calibri" panose="020F0502020204030204" pitchFamily="34" charset="0"/>
              </a:rPr>
              <a:t>тыс.</a:t>
            </a:r>
          </a:p>
          <a:p>
            <a:pPr algn="ctr"/>
            <a:endParaRPr lang="ru-RU" b="1" dirty="0">
              <a:solidFill>
                <a:srgbClr val="006BBC"/>
              </a:solidFill>
              <a:latin typeface="+mj-lt"/>
              <a:ea typeface="Calibri" panose="020F0502020204030204" pitchFamily="34" charset="0"/>
            </a:endParaRPr>
          </a:p>
          <a:p>
            <a:pPr algn="ctr"/>
            <a:endParaRPr lang="ru-RU" b="1" dirty="0">
              <a:solidFill>
                <a:srgbClr val="006BBC"/>
              </a:solidFill>
              <a:latin typeface="+mj-lt"/>
              <a:ea typeface="Calibri" panose="020F0502020204030204" pitchFamily="34" charset="0"/>
            </a:endParaRPr>
          </a:p>
          <a:p>
            <a:pPr algn="ctr"/>
            <a:r>
              <a:rPr lang="ru-RU" sz="1400" dirty="0">
                <a:effectLst/>
                <a:latin typeface="+mj-lt"/>
                <a:ea typeface="Calibri" panose="020F0502020204030204" pitchFamily="34" charset="0"/>
              </a:rPr>
              <a:t>охват зрителей</a:t>
            </a:r>
            <a:endParaRPr lang="ru-RU" sz="900" dirty="0"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971C7B5-34D4-450B-ADAE-1C67F132A9B9}"/>
              </a:ext>
            </a:extLst>
          </p:cNvPr>
          <p:cNvSpPr txBox="1"/>
          <p:nvPr/>
        </p:nvSpPr>
        <p:spPr>
          <a:xfrm>
            <a:off x="160636" y="4315209"/>
            <a:ext cx="2489662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006BBC"/>
                </a:solidFill>
                <a:effectLst/>
                <a:latin typeface="+mj-lt"/>
                <a:ea typeface="Calibri" panose="020F0502020204030204" pitchFamily="34" charset="0"/>
              </a:rPr>
              <a:t>137</a:t>
            </a:r>
          </a:p>
          <a:p>
            <a:pPr algn="ctr"/>
            <a:endParaRPr lang="ru-RU" dirty="0">
              <a:solidFill>
                <a:srgbClr val="000000"/>
              </a:solidFill>
              <a:effectLst/>
              <a:latin typeface="+mj-lt"/>
              <a:ea typeface="Calibri" panose="020F0502020204030204" pitchFamily="34" charset="0"/>
            </a:endParaRPr>
          </a:p>
          <a:p>
            <a:pPr algn="ctr"/>
            <a:endParaRPr lang="ru-RU" dirty="0">
              <a:solidFill>
                <a:srgbClr val="000000"/>
              </a:solidFill>
              <a:effectLst/>
              <a:latin typeface="+mj-lt"/>
              <a:ea typeface="Calibri" panose="020F0502020204030204" pitchFamily="34" charset="0"/>
            </a:endParaRPr>
          </a:p>
          <a:p>
            <a:pPr algn="ctr"/>
            <a:r>
              <a:rPr lang="ru-RU" sz="14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коллективов имеют статус «народный»</a:t>
            </a:r>
            <a:endParaRPr lang="ru-RU" sz="1600" dirty="0">
              <a:latin typeface="+mj-lt"/>
            </a:endParaRP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D323C121-955E-4424-A0BD-9429E48B03F4}"/>
              </a:ext>
            </a:extLst>
          </p:cNvPr>
          <p:cNvSpPr/>
          <p:nvPr/>
        </p:nvSpPr>
        <p:spPr>
          <a:xfrm>
            <a:off x="1836640" y="1508328"/>
            <a:ext cx="4271836" cy="2119437"/>
          </a:xfrm>
          <a:prstGeom prst="roundRect">
            <a:avLst/>
          </a:prstGeom>
          <a:solidFill>
            <a:srgbClr val="006BB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B2D9F9EB-0971-4A60-8086-1EDD62791D15}"/>
              </a:ext>
            </a:extLst>
          </p:cNvPr>
          <p:cNvSpPr/>
          <p:nvPr/>
        </p:nvSpPr>
        <p:spPr>
          <a:xfrm>
            <a:off x="157360" y="1508329"/>
            <a:ext cx="2745976" cy="211943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783F43-2BBB-4DCC-B985-4805DBE72E56}"/>
              </a:ext>
            </a:extLst>
          </p:cNvPr>
          <p:cNvSpPr txBox="1"/>
          <p:nvPr/>
        </p:nvSpPr>
        <p:spPr>
          <a:xfrm>
            <a:off x="157360" y="1780548"/>
            <a:ext cx="2745976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rgbClr val="006BBC"/>
                </a:solidFill>
                <a:effectLst/>
                <a:latin typeface="+mj-lt"/>
                <a:ea typeface="Calibri" panose="020F0502020204030204" pitchFamily="34" charset="0"/>
              </a:rPr>
              <a:t>400</a:t>
            </a:r>
          </a:p>
          <a:p>
            <a:pPr algn="ctr"/>
            <a:endParaRPr lang="ru-RU" sz="1600" dirty="0">
              <a:solidFill>
                <a:srgbClr val="000000"/>
              </a:solidFill>
              <a:effectLst/>
              <a:latin typeface="+mj-lt"/>
              <a:ea typeface="Calibri" panose="020F0502020204030204" pitchFamily="34" charset="0"/>
            </a:endParaRPr>
          </a:p>
          <a:p>
            <a:pPr algn="ctr"/>
            <a:r>
              <a:rPr lang="ru-RU" sz="16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творческих коллективов функционирует в регионе</a:t>
            </a:r>
            <a:endParaRPr lang="ru-RU" dirty="0">
              <a:latin typeface="+mj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17CB071-F9EE-41DA-AFDB-98690A7E764E}"/>
              </a:ext>
            </a:extLst>
          </p:cNvPr>
          <p:cNvSpPr txBox="1"/>
          <p:nvPr/>
        </p:nvSpPr>
        <p:spPr>
          <a:xfrm>
            <a:off x="2985035" y="1536995"/>
            <a:ext cx="3109377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+mj-lt"/>
              </a:rPr>
              <a:t>из них:</a:t>
            </a:r>
            <a:br>
              <a:rPr lang="ru-RU" sz="1600" b="1" dirty="0">
                <a:solidFill>
                  <a:schemeClr val="bg1"/>
                </a:solidFill>
                <a:latin typeface="+mj-lt"/>
              </a:rPr>
            </a:br>
            <a:r>
              <a:rPr lang="ru-RU" sz="1600" b="1" dirty="0">
                <a:solidFill>
                  <a:schemeClr val="bg1"/>
                </a:solidFill>
                <a:latin typeface="+mj-lt"/>
              </a:rPr>
              <a:t>около 100 фольклорных</a:t>
            </a:r>
            <a:br>
              <a:rPr lang="ru-RU" sz="1600" b="1" dirty="0">
                <a:solidFill>
                  <a:schemeClr val="bg1"/>
                </a:solidFill>
                <a:latin typeface="+mj-lt"/>
              </a:rPr>
            </a:br>
            <a:r>
              <a:rPr lang="ru-RU" sz="1600" b="1" dirty="0">
                <a:solidFill>
                  <a:schemeClr val="bg1"/>
                </a:solidFill>
                <a:latin typeface="+mj-lt"/>
              </a:rPr>
              <a:t>100 хореографических</a:t>
            </a:r>
            <a:br>
              <a:rPr lang="ru-RU" sz="1600" b="1" dirty="0">
                <a:solidFill>
                  <a:schemeClr val="bg1"/>
                </a:solidFill>
                <a:latin typeface="+mj-lt"/>
              </a:rPr>
            </a:br>
            <a:r>
              <a:rPr lang="ru-RU" sz="1600" b="1" dirty="0">
                <a:solidFill>
                  <a:schemeClr val="bg1"/>
                </a:solidFill>
                <a:latin typeface="+mj-lt"/>
              </a:rPr>
              <a:t>50 семейных ансамблей</a:t>
            </a:r>
            <a:br>
              <a:rPr lang="ru-RU" sz="1600" b="1" dirty="0">
                <a:solidFill>
                  <a:schemeClr val="bg1"/>
                </a:solidFill>
                <a:latin typeface="+mj-lt"/>
              </a:rPr>
            </a:br>
            <a:r>
              <a:rPr lang="ru-RU" sz="1600" b="1" dirty="0">
                <a:solidFill>
                  <a:schemeClr val="bg1"/>
                </a:solidFill>
                <a:latin typeface="+mj-lt"/>
              </a:rPr>
              <a:t>60 инструментальных</a:t>
            </a:r>
            <a:br>
              <a:rPr lang="ru-RU" sz="1600" b="1" dirty="0">
                <a:solidFill>
                  <a:schemeClr val="bg1"/>
                </a:solidFill>
                <a:latin typeface="+mj-lt"/>
              </a:rPr>
            </a:br>
            <a:r>
              <a:rPr lang="ru-RU" sz="1600" b="1" dirty="0">
                <a:solidFill>
                  <a:schemeClr val="bg1"/>
                </a:solidFill>
                <a:latin typeface="+mj-lt"/>
              </a:rPr>
              <a:t>50 вокальных</a:t>
            </a:r>
            <a:br>
              <a:rPr lang="ru-RU" sz="1600" b="1" dirty="0">
                <a:solidFill>
                  <a:schemeClr val="bg1"/>
                </a:solidFill>
                <a:latin typeface="+mj-lt"/>
              </a:rPr>
            </a:br>
            <a:r>
              <a:rPr lang="ru-RU" sz="1600" b="1" dirty="0">
                <a:solidFill>
                  <a:schemeClr val="bg1"/>
                </a:solidFill>
                <a:latin typeface="+mj-lt"/>
              </a:rPr>
              <a:t>3 цирковых</a:t>
            </a:r>
            <a:br>
              <a:rPr lang="ru-RU" sz="1600" b="1" dirty="0">
                <a:solidFill>
                  <a:schemeClr val="bg1"/>
                </a:solidFill>
                <a:latin typeface="+mj-lt"/>
              </a:rPr>
            </a:br>
            <a:r>
              <a:rPr lang="ru-RU" sz="1600" b="1" dirty="0">
                <a:solidFill>
                  <a:schemeClr val="bg1"/>
                </a:solidFill>
                <a:latin typeface="+mj-lt"/>
              </a:rPr>
              <a:t>29 театральных коллективов</a:t>
            </a:r>
            <a:endParaRPr lang="ru-RU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637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C406C3F-C86C-4932-807D-6E5B534763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7" r="4687"/>
          <a:stretch/>
        </p:blipFill>
        <p:spPr>
          <a:xfrm>
            <a:off x="4267571" y="1314011"/>
            <a:ext cx="3587890" cy="26383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050CD08-C279-4BED-9F48-918BE7EA3AD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9" t="10781" r="15270"/>
          <a:stretch/>
        </p:blipFill>
        <p:spPr>
          <a:xfrm>
            <a:off x="4267571" y="4110479"/>
            <a:ext cx="3587890" cy="26599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F19E83E-DABB-3B38-3F4C-554017758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148" y="426473"/>
            <a:ext cx="10657184" cy="576064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sz="2000" b="1" dirty="0" err="1"/>
              <a:t>Разноформатные</a:t>
            </a:r>
            <a:r>
              <a:rPr lang="ru-RU" sz="2000" b="1" dirty="0"/>
              <a:t> проекты в области народного творчества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94B1B529-A184-61C7-8DE0-7B1E700027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1" y="1111040"/>
            <a:ext cx="10846939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424777E-BB18-471E-9ADA-D7BFFCCA044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2" r="5172"/>
          <a:stretch/>
        </p:blipFill>
        <p:spPr>
          <a:xfrm>
            <a:off x="544862" y="1314011"/>
            <a:ext cx="3546648" cy="26383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0E78569-602F-414A-87A0-5DD3FAEF8B0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" r="10494"/>
          <a:stretch/>
        </p:blipFill>
        <p:spPr>
          <a:xfrm>
            <a:off x="544861" y="4110479"/>
            <a:ext cx="3546648" cy="26599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9426FCB-C79C-42CA-8460-0F40FA636EC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6" r="5056"/>
          <a:stretch/>
        </p:blipFill>
        <p:spPr>
          <a:xfrm>
            <a:off x="8051902" y="4110479"/>
            <a:ext cx="3587890" cy="2659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D6B56E9-6429-4C72-9132-D0DE6353638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6" r="4676"/>
          <a:stretch/>
        </p:blipFill>
        <p:spPr>
          <a:xfrm>
            <a:off x="8051902" y="1314010"/>
            <a:ext cx="3587890" cy="26383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41310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6B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: скругленные верхние углы 25">
            <a:extLst>
              <a:ext uri="{FF2B5EF4-FFF2-40B4-BE49-F238E27FC236}">
                <a16:creationId xmlns:a16="http://schemas.microsoft.com/office/drawing/2014/main" id="{37351A81-196A-472A-9B6E-EBB541FB7ED0}"/>
              </a:ext>
            </a:extLst>
          </p:cNvPr>
          <p:cNvSpPr/>
          <p:nvPr/>
        </p:nvSpPr>
        <p:spPr>
          <a:xfrm>
            <a:off x="2241984" y="2636912"/>
            <a:ext cx="7704856" cy="4221088"/>
          </a:xfrm>
          <a:prstGeom prst="round2SameRect">
            <a:avLst/>
          </a:prstGeom>
          <a:solidFill>
            <a:schemeClr val="bg1"/>
          </a:solidFill>
          <a:ln>
            <a:solidFill>
              <a:srgbClr val="006B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7878276F-2C35-AA75-5D1D-B56CD313A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824" y="476672"/>
            <a:ext cx="10585176" cy="1872208"/>
          </a:xfrm>
        </p:spPr>
        <p:txBody>
          <a:bodyPr rtlCol="0"/>
          <a:lstStyle>
            <a:defPPr>
              <a:defRPr lang="ru-RU"/>
            </a:defPPr>
          </a:lstStyle>
          <a:p>
            <a:pPr algn="ctr" rtl="0"/>
            <a:r>
              <a:rPr lang="ru-RU" sz="3200" spc="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ГОСУДАРСТВЕННЫЙ ДОКЛАД</a:t>
            </a:r>
            <a:br>
              <a:rPr lang="ru-RU" sz="3200" spc="0" dirty="0">
                <a:ln w="0"/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spc="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 результатах основных направлений деятельности</a:t>
            </a:r>
            <a:br>
              <a:rPr lang="ru-RU" sz="3200" spc="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spc="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Министерства культуры Республики Дагестан</a:t>
            </a:r>
            <a:br>
              <a:rPr lang="ru-RU" sz="3200" spc="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i="1" spc="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2024 год</a:t>
            </a:r>
            <a:endParaRPr lang="ru-RU" sz="3200" spc="0" dirty="0">
              <a:ln w="0"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3A19BE6-A314-4337-A9AA-381534AB6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70276" y="2924944"/>
            <a:ext cx="3780420" cy="3780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6B53F8-1E03-4615-B694-6B3959640B66}"/>
              </a:ext>
            </a:extLst>
          </p:cNvPr>
          <p:cNvSpPr txBox="1"/>
          <p:nvPr/>
        </p:nvSpPr>
        <p:spPr>
          <a:xfrm>
            <a:off x="2467009" y="3573016"/>
            <a:ext cx="153917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spc="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Наведи камеру смартфона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  <p:cxnSp>
        <p:nvCxnSpPr>
          <p:cNvPr id="5" name="Соединитель: уступ 4">
            <a:extLst>
              <a:ext uri="{FF2B5EF4-FFF2-40B4-BE49-F238E27FC236}">
                <a16:creationId xmlns:a16="http://schemas.microsoft.com/office/drawing/2014/main" id="{48FEFB58-785C-4017-832C-6895A9B90C40}"/>
              </a:ext>
            </a:extLst>
          </p:cNvPr>
          <p:cNvCxnSpPr>
            <a:cxnSpLocks/>
          </p:cNvCxnSpPr>
          <p:nvPr/>
        </p:nvCxnSpPr>
        <p:spPr>
          <a:xfrm>
            <a:off x="2566020" y="4581128"/>
            <a:ext cx="1944216" cy="504056"/>
          </a:xfrm>
          <a:prstGeom prst="bentConnector3">
            <a:avLst>
              <a:gd name="adj1" fmla="val 64537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9503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C406C3F-C86C-4932-807D-6E5B534763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7" r="4687"/>
          <a:stretch/>
        </p:blipFill>
        <p:spPr>
          <a:xfrm>
            <a:off x="4065826" y="1328069"/>
            <a:ext cx="3587890" cy="26383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050CD08-C279-4BED-9F48-918BE7EA3A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9" r="5109"/>
          <a:stretch/>
        </p:blipFill>
        <p:spPr>
          <a:xfrm>
            <a:off x="4065826" y="4098092"/>
            <a:ext cx="3587890" cy="26739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F19E83E-DABB-3B38-3F4C-554017758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8677" y="187256"/>
            <a:ext cx="10657184" cy="894496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sz="3200" b="1" dirty="0">
                <a:solidFill>
                  <a:srgbClr val="006BBC"/>
                </a:solidFill>
              </a:rPr>
              <a:t>155-летие</a:t>
            </a:r>
            <a:br>
              <a:rPr lang="ru-RU" sz="2000" b="1" dirty="0"/>
            </a:br>
            <a:r>
              <a:rPr lang="ru-RU" sz="1800" b="1" dirty="0"/>
              <a:t>народного поэта Дагестана Сулеймана </a:t>
            </a:r>
            <a:r>
              <a:rPr lang="ru-RU" sz="1800" b="1" dirty="0" err="1"/>
              <a:t>Стальского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94B1B529-A184-61C7-8DE0-7B1E700027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2" y="1111040"/>
            <a:ext cx="1106296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424777E-BB18-471E-9ADA-D7BFFCCA044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6"/>
          <a:stretch/>
        </p:blipFill>
        <p:spPr>
          <a:xfrm>
            <a:off x="251727" y="1314011"/>
            <a:ext cx="3546648" cy="26383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0E78569-602F-414A-87A0-5DD3FAEF8B0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2" r="5572"/>
          <a:stretch/>
        </p:blipFill>
        <p:spPr>
          <a:xfrm>
            <a:off x="249385" y="4112037"/>
            <a:ext cx="3546648" cy="26599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514B331F-A60E-46E1-81F4-39D76AA29AA9}"/>
              </a:ext>
            </a:extLst>
          </p:cNvPr>
          <p:cNvSpPr/>
          <p:nvPr/>
        </p:nvSpPr>
        <p:spPr>
          <a:xfrm>
            <a:off x="7921167" y="1314012"/>
            <a:ext cx="3964137" cy="358679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A5BDD2E-4515-4BEF-A159-A57E982CFEB8}"/>
              </a:ext>
            </a:extLst>
          </p:cNvPr>
          <p:cNvSpPr txBox="1"/>
          <p:nvPr/>
        </p:nvSpPr>
        <p:spPr>
          <a:xfrm>
            <a:off x="8031522" y="1457235"/>
            <a:ext cx="3790304" cy="3385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6BBC"/>
                </a:solidFill>
                <a:latin typeface="+mj-lt"/>
                <a:ea typeface="Calibri" panose="020F0502020204030204" pitchFamily="34" charset="0"/>
              </a:rPr>
              <a:t>В РАМКАХ ЮБИЛЕЙНОГО ГОДА СОСТОЯЛИСЬ:</a:t>
            </a:r>
          </a:p>
          <a:p>
            <a:endParaRPr lang="ru-RU" sz="1400" b="1" dirty="0">
              <a:solidFill>
                <a:srgbClr val="006BBC"/>
              </a:solidFill>
              <a:latin typeface="+mj-lt"/>
              <a:ea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600" b="1" dirty="0">
                <a:latin typeface="+mj-lt"/>
                <a:ea typeface="Calibri" panose="020F0502020204030204" pitchFamily="34" charset="0"/>
              </a:rPr>
              <a:t>торжественный вечер </a:t>
            </a:r>
            <a:r>
              <a:rPr lang="ru-RU" sz="1600" dirty="0">
                <a:latin typeface="+mj-lt"/>
                <a:ea typeface="Calibri" panose="020F0502020204030204" pitchFamily="34" charset="0"/>
              </a:rPr>
              <a:t>в Русском драматическом театре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600" b="1" dirty="0">
                <a:latin typeface="+mj-lt"/>
                <a:ea typeface="Calibri" panose="020F0502020204030204" pitchFamily="34" charset="0"/>
              </a:rPr>
              <a:t>открытие после реконструкции </a:t>
            </a:r>
            <a:r>
              <a:rPr lang="ru-RU" sz="1600" dirty="0">
                <a:latin typeface="+mj-lt"/>
                <a:ea typeface="Calibri" panose="020F0502020204030204" pitchFamily="34" charset="0"/>
              </a:rPr>
              <a:t>Парка им. С. </a:t>
            </a:r>
            <a:r>
              <a:rPr lang="ru-RU" sz="1600" dirty="0" err="1">
                <a:latin typeface="+mj-lt"/>
                <a:ea typeface="Calibri" panose="020F0502020204030204" pitchFamily="34" charset="0"/>
              </a:rPr>
              <a:t>Стальского</a:t>
            </a:r>
            <a:r>
              <a:rPr lang="ru-RU" sz="1600" dirty="0">
                <a:latin typeface="+mj-lt"/>
                <a:ea typeface="Calibri" panose="020F0502020204030204" pitchFamily="34" charset="0"/>
              </a:rPr>
              <a:t> в Махачкале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600" dirty="0">
                <a:latin typeface="+mj-lt"/>
                <a:ea typeface="Calibri" panose="020F0502020204030204" pitchFamily="34" charset="0"/>
              </a:rPr>
              <a:t>мероприятия </a:t>
            </a:r>
            <a:r>
              <a:rPr lang="ru-RU" sz="1600" b="1" dirty="0">
                <a:latin typeface="+mj-lt"/>
                <a:ea typeface="Calibri" panose="020F0502020204030204" pitchFamily="34" charset="0"/>
              </a:rPr>
              <a:t>на родине поэта</a:t>
            </a:r>
            <a:br>
              <a:rPr lang="ru-RU" sz="1600" b="1" dirty="0">
                <a:latin typeface="+mj-lt"/>
                <a:ea typeface="Calibri" panose="020F0502020204030204" pitchFamily="34" charset="0"/>
              </a:rPr>
            </a:br>
            <a:r>
              <a:rPr lang="ru-RU" sz="1600" dirty="0">
                <a:latin typeface="+mj-lt"/>
                <a:ea typeface="Calibri" panose="020F0502020204030204" pitchFamily="34" charset="0"/>
              </a:rPr>
              <a:t>в с. Ашага-Стал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600" b="1" dirty="0">
                <a:latin typeface="+mj-lt"/>
                <a:ea typeface="Calibri" panose="020F0502020204030204" pitchFamily="34" charset="0"/>
              </a:rPr>
              <a:t>множество </a:t>
            </a:r>
            <a:r>
              <a:rPr lang="ru-RU" sz="1600" b="1" dirty="0" err="1">
                <a:latin typeface="+mj-lt"/>
                <a:ea typeface="Calibri" panose="020F0502020204030204" pitchFamily="34" charset="0"/>
              </a:rPr>
              <a:t>разноформатных</a:t>
            </a:r>
            <a:r>
              <a:rPr lang="ru-RU" sz="1600" b="1" dirty="0">
                <a:latin typeface="+mj-lt"/>
                <a:ea typeface="Calibri" panose="020F0502020204030204" pitchFamily="34" charset="0"/>
              </a:rPr>
              <a:t> мероприятий </a:t>
            </a:r>
            <a:r>
              <a:rPr lang="ru-RU" sz="1600" dirty="0">
                <a:latin typeface="+mj-lt"/>
                <a:ea typeface="Calibri" panose="020F0502020204030204" pitchFamily="34" charset="0"/>
              </a:rPr>
              <a:t>по республике и за ее пределами</a:t>
            </a:r>
            <a:endParaRPr lang="ru-RU" sz="1400" dirty="0">
              <a:effectLst/>
              <a:latin typeface="+mj-lt"/>
              <a:ea typeface="Calibri" panose="020F0502020204030204" pitchFamily="34" charset="0"/>
            </a:endParaRP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D5FB8170-029F-476B-B3C5-FFEDDEF63089}"/>
              </a:ext>
            </a:extLst>
          </p:cNvPr>
          <p:cNvSpPr/>
          <p:nvPr/>
        </p:nvSpPr>
        <p:spPr>
          <a:xfrm>
            <a:off x="7921166" y="5103781"/>
            <a:ext cx="3964137" cy="1580385"/>
          </a:xfrm>
          <a:prstGeom prst="roundRect">
            <a:avLst/>
          </a:prstGeom>
          <a:solidFill>
            <a:srgbClr val="006BB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  <a:p>
            <a:pPr algn="ctr"/>
            <a:endParaRPr lang="ru-RU" sz="1600" dirty="0">
              <a:solidFill>
                <a:schemeClr val="tx1"/>
              </a:solidFill>
              <a:latin typeface="+mj-lt"/>
            </a:endParaRPr>
          </a:p>
          <a:p>
            <a:pPr algn="ctr"/>
            <a:endParaRPr lang="ru-RU" sz="16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F3291B6-23F5-4749-867A-9E18DFE8427F}"/>
              </a:ext>
            </a:extLst>
          </p:cNvPr>
          <p:cNvSpPr txBox="1"/>
          <p:nvPr/>
        </p:nvSpPr>
        <p:spPr>
          <a:xfrm>
            <a:off x="7977385" y="5166815"/>
            <a:ext cx="390791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+mj-lt"/>
              </a:rPr>
              <a:t>Указом Главы Дагестана </a:t>
            </a:r>
            <a:r>
              <a:rPr lang="ru-RU" b="1" dirty="0">
                <a:latin typeface="+mj-lt"/>
              </a:rPr>
              <a:t>учреждена государственная литературная премия</a:t>
            </a:r>
            <a:r>
              <a:rPr lang="ru-RU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ru-RU" dirty="0">
                <a:solidFill>
                  <a:schemeClr val="bg1"/>
                </a:solidFill>
                <a:latin typeface="+mj-lt"/>
              </a:rPr>
              <a:t>имени поэта за лучшие произведения на национальных языках и переводы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D0FAE008-24F6-44CC-9BA1-0BB73195FCB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68"/>
          <a:stretch/>
        </p:blipFill>
        <p:spPr>
          <a:xfrm>
            <a:off x="405780" y="85977"/>
            <a:ext cx="946284" cy="95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244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FE8977A-3DD3-480B-AA7C-C5B4209F1E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80" y="92880"/>
            <a:ext cx="1169257" cy="96020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C406C3F-C86C-4932-807D-6E5B534763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6" r="4676"/>
          <a:stretch/>
        </p:blipFill>
        <p:spPr>
          <a:xfrm>
            <a:off x="4300467" y="1314011"/>
            <a:ext cx="3587890" cy="26383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050CD08-C279-4BED-9F48-918BE7EA3A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1" r="5261"/>
          <a:stretch/>
        </p:blipFill>
        <p:spPr>
          <a:xfrm>
            <a:off x="4300467" y="4077109"/>
            <a:ext cx="3587890" cy="26739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F19E83E-DABB-3B38-3F4C-554017758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5037" y="158511"/>
            <a:ext cx="10657184" cy="894496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sz="3200" b="1" dirty="0">
                <a:solidFill>
                  <a:srgbClr val="006BBC"/>
                </a:solidFill>
              </a:rPr>
              <a:t>100 лет</a:t>
            </a:r>
            <a:br>
              <a:rPr lang="ru-RU" sz="3600" b="1" dirty="0"/>
            </a:br>
            <a:r>
              <a:rPr lang="ru-RU" sz="1800" b="1" dirty="0">
                <a:effectLst/>
                <a:ea typeface="Calibri" panose="020F0502020204030204" pitchFamily="34" charset="0"/>
              </a:rPr>
              <a:t>русскому драматическому театру им. </a:t>
            </a:r>
            <a:r>
              <a:rPr lang="ru-RU" sz="1800" b="1" dirty="0" err="1">
                <a:effectLst/>
                <a:ea typeface="Calibri" panose="020F0502020204030204" pitchFamily="34" charset="0"/>
              </a:rPr>
              <a:t>М.Горького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94B1B529-A184-61C7-8DE0-7B1E700027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2" y="1111040"/>
            <a:ext cx="1106296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424777E-BB18-471E-9ADA-D7BFFCCA044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2" r="5172"/>
          <a:stretch/>
        </p:blipFill>
        <p:spPr>
          <a:xfrm>
            <a:off x="519178" y="1320383"/>
            <a:ext cx="3546648" cy="26383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0E78569-602F-414A-87A0-5DD3FAEF8B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0" r="5520"/>
          <a:stretch/>
        </p:blipFill>
        <p:spPr>
          <a:xfrm>
            <a:off x="517637" y="4091054"/>
            <a:ext cx="3546648" cy="26599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8270517-92BA-4932-A789-0B845B99D23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6" r="4676"/>
          <a:stretch/>
        </p:blipFill>
        <p:spPr>
          <a:xfrm>
            <a:off x="8118828" y="1303783"/>
            <a:ext cx="3587890" cy="26383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92E8F37-971A-4404-9E0C-17919DD4180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6" r="4676"/>
          <a:stretch/>
        </p:blipFill>
        <p:spPr>
          <a:xfrm>
            <a:off x="8118828" y="4061172"/>
            <a:ext cx="3587890" cy="26383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93698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C406C3F-C86C-4932-807D-6E5B534763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3" b="2453"/>
          <a:stretch/>
        </p:blipFill>
        <p:spPr>
          <a:xfrm>
            <a:off x="4370647" y="2368112"/>
            <a:ext cx="3480186" cy="25730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F19E83E-DABB-3B38-3F4C-554017758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637" y="254759"/>
            <a:ext cx="10657184" cy="678201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sz="3200" b="1" dirty="0">
                <a:solidFill>
                  <a:srgbClr val="006BBC"/>
                </a:solidFill>
              </a:rPr>
              <a:t>Крупные</a:t>
            </a:r>
            <a:r>
              <a:rPr lang="ru-RU" sz="3600" b="1" dirty="0">
                <a:solidFill>
                  <a:srgbClr val="006BBC"/>
                </a:solidFill>
              </a:rPr>
              <a:t> </a:t>
            </a:r>
            <a:r>
              <a:rPr lang="ru-RU" sz="3200" b="1" dirty="0">
                <a:solidFill>
                  <a:srgbClr val="006BBC"/>
                </a:solidFill>
                <a:effectLst/>
                <a:ea typeface="Calibri" panose="020F0502020204030204" pitchFamily="34" charset="0"/>
              </a:rPr>
              <a:t>юбилеи 2025 года</a:t>
            </a:r>
            <a:endParaRPr lang="ru-RU" sz="2000" b="1" dirty="0">
              <a:solidFill>
                <a:srgbClr val="006BB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94B1B529-A184-61C7-8DE0-7B1E700027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2" y="1111040"/>
            <a:ext cx="1106296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424777E-BB18-471E-9ADA-D7BFFCCA04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" b="295"/>
          <a:stretch/>
        </p:blipFill>
        <p:spPr>
          <a:xfrm>
            <a:off x="466846" y="2372759"/>
            <a:ext cx="3519161" cy="25684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8270517-92BA-4932-A789-0B845B99D23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12" b="40466"/>
          <a:stretch/>
        </p:blipFill>
        <p:spPr>
          <a:xfrm>
            <a:off x="8235474" y="2368112"/>
            <a:ext cx="3486505" cy="25730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1C92D2E3-75B2-47C8-A767-C230DB6C6CFA}"/>
              </a:ext>
            </a:extLst>
          </p:cNvPr>
          <p:cNvSpPr/>
          <p:nvPr/>
        </p:nvSpPr>
        <p:spPr>
          <a:xfrm>
            <a:off x="174009" y="1251216"/>
            <a:ext cx="11753052" cy="93881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577AAD1-E0D5-43CB-AD0C-08697E55D31D}"/>
              </a:ext>
            </a:extLst>
          </p:cNvPr>
          <p:cNvSpPr txBox="1"/>
          <p:nvPr/>
        </p:nvSpPr>
        <p:spPr>
          <a:xfrm>
            <a:off x="3015022" y="1235943"/>
            <a:ext cx="60977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+mj-lt"/>
              </a:rPr>
              <a:t>125-летие</a:t>
            </a:r>
            <a:endParaRPr lang="ru-RU" sz="3200" dirty="0"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9D82462-830A-4758-BF3C-DB320CD251F6}"/>
              </a:ext>
            </a:extLst>
          </p:cNvPr>
          <p:cNvSpPr txBox="1"/>
          <p:nvPr/>
        </p:nvSpPr>
        <p:spPr>
          <a:xfrm>
            <a:off x="379144" y="1820718"/>
            <a:ext cx="374441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+mj-lt"/>
              </a:rPr>
              <a:t>композитора</a:t>
            </a:r>
            <a:r>
              <a:rPr lang="ru-RU" sz="1600" dirty="0">
                <a:latin typeface="+mj-lt"/>
              </a:rPr>
              <a:t> </a:t>
            </a:r>
            <a:r>
              <a:rPr lang="ru-RU" sz="1600" b="1" dirty="0">
                <a:solidFill>
                  <a:srgbClr val="006BBC"/>
                </a:solidFill>
                <a:latin typeface="+mj-lt"/>
              </a:rPr>
              <a:t>Готфрида Гасанова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CA780DF-F318-4B3D-AE32-773FF0B41998}"/>
              </a:ext>
            </a:extLst>
          </p:cNvPr>
          <p:cNvSpPr txBox="1"/>
          <p:nvPr/>
        </p:nvSpPr>
        <p:spPr>
          <a:xfrm>
            <a:off x="4107222" y="1835991"/>
            <a:ext cx="397437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+mj-lt"/>
              </a:rPr>
              <a:t>художника</a:t>
            </a:r>
            <a:r>
              <a:rPr lang="ru-RU" sz="1600" dirty="0">
                <a:latin typeface="+mj-lt"/>
              </a:rPr>
              <a:t> </a:t>
            </a:r>
            <a:r>
              <a:rPr lang="ru-RU" sz="1600" b="1" dirty="0" err="1">
                <a:solidFill>
                  <a:srgbClr val="006BBC"/>
                </a:solidFill>
                <a:latin typeface="+mj-lt"/>
              </a:rPr>
              <a:t>Муэтдин</a:t>
            </a:r>
            <a:r>
              <a:rPr lang="ru-RU" sz="1600" b="1" dirty="0">
                <a:solidFill>
                  <a:srgbClr val="006BBC"/>
                </a:solidFill>
                <a:latin typeface="+mj-lt"/>
              </a:rPr>
              <a:t>-Араби Джемала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3826C9A-291D-41EA-B540-CEA2D8812CD2}"/>
              </a:ext>
            </a:extLst>
          </p:cNvPr>
          <p:cNvSpPr txBox="1"/>
          <p:nvPr/>
        </p:nvSpPr>
        <p:spPr>
          <a:xfrm>
            <a:off x="8040435" y="1837907"/>
            <a:ext cx="397437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+mj-lt"/>
              </a:rPr>
              <a:t>скульптора</a:t>
            </a:r>
            <a:r>
              <a:rPr lang="ru-RU" sz="1600" dirty="0">
                <a:latin typeface="+mj-lt"/>
              </a:rPr>
              <a:t> </a:t>
            </a:r>
            <a:r>
              <a:rPr lang="ru-RU" sz="1600" b="1" dirty="0" err="1">
                <a:solidFill>
                  <a:srgbClr val="006BBC"/>
                </a:solidFill>
                <a:latin typeface="+mj-lt"/>
              </a:rPr>
              <a:t>Хас</a:t>
            </a:r>
            <a:r>
              <a:rPr lang="ru-RU" sz="1600" b="1" dirty="0">
                <a:solidFill>
                  <a:srgbClr val="006BBC"/>
                </a:solidFill>
                <a:latin typeface="+mj-lt"/>
              </a:rPr>
              <a:t>-Булат Аскар-</a:t>
            </a:r>
            <a:r>
              <a:rPr lang="ru-RU" sz="1600" b="1" dirty="0" err="1">
                <a:solidFill>
                  <a:srgbClr val="006BBC"/>
                </a:solidFill>
                <a:latin typeface="+mj-lt"/>
              </a:rPr>
              <a:t>Сарыджа</a:t>
            </a:r>
            <a:endParaRPr lang="ru-RU" sz="1600" b="1" dirty="0">
              <a:solidFill>
                <a:srgbClr val="006BBC"/>
              </a:solidFill>
              <a:latin typeface="+mj-lt"/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BAFED7CE-2520-4391-A944-FD809F630C3E}"/>
              </a:ext>
            </a:extLst>
          </p:cNvPr>
          <p:cNvSpPr/>
          <p:nvPr/>
        </p:nvSpPr>
        <p:spPr>
          <a:xfrm>
            <a:off x="379144" y="5229200"/>
            <a:ext cx="11403900" cy="129614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755B5BF-F660-49CC-B088-5DEBD4698739}"/>
              </a:ext>
            </a:extLst>
          </p:cNvPr>
          <p:cNvSpPr txBox="1"/>
          <p:nvPr/>
        </p:nvSpPr>
        <p:spPr>
          <a:xfrm>
            <a:off x="436237" y="5292496"/>
            <a:ext cx="11100175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6BBC"/>
                </a:solidFill>
                <a:effectLst/>
                <a:latin typeface="+mj-lt"/>
                <a:ea typeface="Times New Roman" panose="02020603050405020304" pitchFamily="18" charset="0"/>
              </a:rPr>
              <a:t>Событийная повестка празднования включает:</a:t>
            </a:r>
            <a:br>
              <a:rPr lang="ru-RU" sz="1400" b="1" dirty="0">
                <a:solidFill>
                  <a:srgbClr val="006BBC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ru-RU" sz="1400" dirty="0">
                <a:effectLst/>
                <a:latin typeface="+mj-lt"/>
                <a:ea typeface="Times New Roman" panose="02020603050405020304" pitchFamily="18" charset="0"/>
              </a:rPr>
              <a:t>экспонирование произведений художников, в том числе в рамках всероссийских культурно-просветительских проектов, передвижные выставки, концерты, фестивальные показы, образовательные проекты, посвященные мастерам-юбилярам.</a:t>
            </a:r>
            <a:br>
              <a:rPr lang="ru-RU" sz="14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ru-RU" sz="1400" b="1" dirty="0">
                <a:solidFill>
                  <a:srgbClr val="006BBC"/>
                </a:solidFill>
                <a:effectLst/>
                <a:latin typeface="+mj-lt"/>
                <a:ea typeface="Times New Roman" panose="02020603050405020304" pitchFamily="18" charset="0"/>
              </a:rPr>
              <a:t>Главное юбилейное мероприятие </a:t>
            </a:r>
            <a:r>
              <a:rPr lang="ru-RU" sz="1400" dirty="0">
                <a:effectLst/>
                <a:latin typeface="+mj-lt"/>
                <a:ea typeface="Times New Roman" panose="02020603050405020304" pitchFamily="18" charset="0"/>
              </a:rPr>
              <a:t>пройдет в октябре в Русском драматическом театре, где будет представлена музыкально-театрализованная программа, священная могучей тройке.</a:t>
            </a:r>
            <a:endParaRPr lang="ru-RU" sz="1200" dirty="0">
              <a:effectLst/>
              <a:latin typeface="+mj-lt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234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12996200-E509-42AE-A6D2-F2FA9597B474}"/>
              </a:ext>
            </a:extLst>
          </p:cNvPr>
          <p:cNvSpPr/>
          <p:nvPr/>
        </p:nvSpPr>
        <p:spPr>
          <a:xfrm>
            <a:off x="9763185" y="1847615"/>
            <a:ext cx="2160240" cy="265264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</p:txBody>
      </p:sp>
      <p:sp>
        <p:nvSpPr>
          <p:cNvPr id="35" name="Прямоугольник: скругленные углы 34">
            <a:extLst>
              <a:ext uri="{FF2B5EF4-FFF2-40B4-BE49-F238E27FC236}">
                <a16:creationId xmlns:a16="http://schemas.microsoft.com/office/drawing/2014/main" id="{E32FC244-A256-4158-AD8B-73057C1036E0}"/>
              </a:ext>
            </a:extLst>
          </p:cNvPr>
          <p:cNvSpPr/>
          <p:nvPr/>
        </p:nvSpPr>
        <p:spPr>
          <a:xfrm>
            <a:off x="6726548" y="1847616"/>
            <a:ext cx="2160240" cy="265264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3CD852BF-3218-4414-8016-32849B093C3A}"/>
              </a:ext>
            </a:extLst>
          </p:cNvPr>
          <p:cNvSpPr/>
          <p:nvPr/>
        </p:nvSpPr>
        <p:spPr>
          <a:xfrm>
            <a:off x="3646141" y="1853996"/>
            <a:ext cx="2160240" cy="265264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ED4E6B12-E758-4E2D-B4C5-55B544807C2C}"/>
              </a:ext>
            </a:extLst>
          </p:cNvPr>
          <p:cNvSpPr/>
          <p:nvPr/>
        </p:nvSpPr>
        <p:spPr>
          <a:xfrm>
            <a:off x="526926" y="1847617"/>
            <a:ext cx="2160240" cy="265264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BAFED7CE-2520-4391-A944-FD809F630C3E}"/>
              </a:ext>
            </a:extLst>
          </p:cNvPr>
          <p:cNvSpPr/>
          <p:nvPr/>
        </p:nvSpPr>
        <p:spPr>
          <a:xfrm>
            <a:off x="686634" y="5013176"/>
            <a:ext cx="10835629" cy="1512168"/>
          </a:xfrm>
          <a:prstGeom prst="roundRect">
            <a:avLst/>
          </a:prstGeom>
          <a:solidFill>
            <a:srgbClr val="006BB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755B5BF-F660-49CC-B088-5DEBD4698739}"/>
              </a:ext>
            </a:extLst>
          </p:cNvPr>
          <p:cNvSpPr txBox="1"/>
          <p:nvPr/>
        </p:nvSpPr>
        <p:spPr>
          <a:xfrm>
            <a:off x="808562" y="5261428"/>
            <a:ext cx="105717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Также состоятся юбилеи </a:t>
            </a:r>
            <a:r>
              <a:rPr lang="ru-RU" sz="2000" b="1" dirty="0" err="1">
                <a:effectLst/>
                <a:latin typeface="+mj-lt"/>
                <a:ea typeface="Times New Roman" panose="02020603050405020304" pitchFamily="18" charset="0"/>
              </a:rPr>
              <a:t>Ирчи</a:t>
            </a:r>
            <a:r>
              <a:rPr lang="ru-RU" sz="2000" b="1" dirty="0">
                <a:effectLst/>
                <a:latin typeface="+mj-lt"/>
                <a:ea typeface="Times New Roman" panose="02020603050405020304" pitchFamily="18" charset="0"/>
              </a:rPr>
              <a:t> Казака</a:t>
            </a:r>
            <a:r>
              <a:rPr lang="ru-RU" sz="2000" b="1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ru-RU" sz="2000" b="1" dirty="0">
                <a:effectLst/>
                <a:latin typeface="+mj-lt"/>
                <a:ea typeface="Times New Roman" panose="02020603050405020304" pitchFamily="18" charset="0"/>
              </a:rPr>
              <a:t>Дмитрия </a:t>
            </a:r>
            <a:r>
              <a:rPr lang="ru-RU" sz="2000" b="1" dirty="0" err="1">
                <a:effectLst/>
                <a:latin typeface="+mj-lt"/>
                <a:ea typeface="Times New Roman" panose="02020603050405020304" pitchFamily="18" charset="0"/>
              </a:rPr>
              <a:t>Капаницина</a:t>
            </a:r>
            <a:r>
              <a:rPr lang="ru-RU" sz="2000" b="1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ru-RU" sz="2000" b="1" dirty="0">
                <a:effectLst/>
                <a:latin typeface="+mj-lt"/>
                <a:ea typeface="Times New Roman" panose="02020603050405020304" pitchFamily="18" charset="0"/>
              </a:rPr>
              <a:t>Евгения Лансере,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70-летие со дня рождения народного поэта Дагестана </a:t>
            </a:r>
            <a:r>
              <a:rPr lang="ru-RU" sz="2000" b="1" dirty="0">
                <a:effectLst/>
                <a:latin typeface="+mj-lt"/>
                <a:ea typeface="Times New Roman" panose="02020603050405020304" pitchFamily="18" charset="0"/>
              </a:rPr>
              <a:t>Магомеда Ахмедова</a:t>
            </a:r>
            <a:br>
              <a:rPr lang="ru-RU" sz="2000" b="1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ru-RU" sz="2000" b="1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и многих других</a:t>
            </a:r>
            <a:endParaRPr lang="ru-RU" dirty="0">
              <a:solidFill>
                <a:schemeClr val="bg1"/>
              </a:solidFill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76DF728-0BA8-4989-B1BB-16F96F892E97}"/>
              </a:ext>
            </a:extLst>
          </p:cNvPr>
          <p:cNvSpPr txBox="1"/>
          <p:nvPr/>
        </p:nvSpPr>
        <p:spPr>
          <a:xfrm>
            <a:off x="648853" y="2551509"/>
            <a:ext cx="1916385" cy="5974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b="1" dirty="0">
                <a:solidFill>
                  <a:srgbClr val="006BBC"/>
                </a:solidFill>
                <a:effectLst/>
                <a:latin typeface="+mj-lt"/>
                <a:ea typeface="Calibri" panose="020F0502020204030204" pitchFamily="34" charset="0"/>
              </a:rPr>
              <a:t>95-летие</a:t>
            </a:r>
            <a:endParaRPr lang="ru-RU" sz="6000" b="1" dirty="0">
              <a:solidFill>
                <a:srgbClr val="006BBC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491BC33-51F2-46B9-B2B3-43E5E4C59678}"/>
              </a:ext>
            </a:extLst>
          </p:cNvPr>
          <p:cNvSpPr txBox="1"/>
          <p:nvPr/>
        </p:nvSpPr>
        <p:spPr>
          <a:xfrm>
            <a:off x="648853" y="3289220"/>
            <a:ext cx="19163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i="1" dirty="0">
                <a:solidFill>
                  <a:schemeClr val="tx1"/>
                </a:solidFill>
                <a:latin typeface="+mj-lt"/>
              </a:rPr>
              <a:t>Кумыкского театра</a:t>
            </a:r>
            <a:endParaRPr lang="ru-RU" sz="2400" i="1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7C69FA0-9B25-4B32-B69B-4156B40CA3B5}"/>
              </a:ext>
            </a:extLst>
          </p:cNvPr>
          <p:cNvSpPr txBox="1"/>
          <p:nvPr/>
        </p:nvSpPr>
        <p:spPr>
          <a:xfrm>
            <a:off x="3768068" y="2551509"/>
            <a:ext cx="1916385" cy="5974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b="1" dirty="0">
                <a:solidFill>
                  <a:srgbClr val="006BBC"/>
                </a:solidFill>
                <a:effectLst/>
                <a:latin typeface="+mj-lt"/>
                <a:ea typeface="Calibri" panose="020F0502020204030204" pitchFamily="34" charset="0"/>
              </a:rPr>
              <a:t>90-летие</a:t>
            </a:r>
            <a:endParaRPr lang="ru-RU" sz="6000" b="1" dirty="0">
              <a:solidFill>
                <a:srgbClr val="006BBC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13D19C9-C17B-4F66-8A5A-26BD4124C0D2}"/>
              </a:ext>
            </a:extLst>
          </p:cNvPr>
          <p:cNvSpPr txBox="1"/>
          <p:nvPr/>
        </p:nvSpPr>
        <p:spPr>
          <a:xfrm>
            <a:off x="3768067" y="3289219"/>
            <a:ext cx="19163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i="1" dirty="0">
                <a:solidFill>
                  <a:schemeClr val="tx1"/>
                </a:solidFill>
                <a:latin typeface="+mj-lt"/>
              </a:rPr>
              <a:t>Аварского театра</a:t>
            </a:r>
            <a:endParaRPr lang="ru-RU" sz="2400" i="1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02C2B4F-6762-462E-B53B-53FE38C314EE}"/>
              </a:ext>
            </a:extLst>
          </p:cNvPr>
          <p:cNvSpPr txBox="1"/>
          <p:nvPr/>
        </p:nvSpPr>
        <p:spPr>
          <a:xfrm>
            <a:off x="6848475" y="2551508"/>
            <a:ext cx="1916385" cy="5974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b="1" dirty="0">
                <a:solidFill>
                  <a:srgbClr val="006BBC"/>
                </a:solidFill>
                <a:effectLst/>
                <a:latin typeface="+mj-lt"/>
                <a:ea typeface="Calibri" panose="020F0502020204030204" pitchFamily="34" charset="0"/>
              </a:rPr>
              <a:t>90-летие</a:t>
            </a:r>
            <a:endParaRPr lang="ru-RU" sz="6000" b="1" dirty="0">
              <a:solidFill>
                <a:srgbClr val="006BBC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5425CE0-E7DF-403E-B05C-0E145450EAC8}"/>
              </a:ext>
            </a:extLst>
          </p:cNvPr>
          <p:cNvSpPr txBox="1"/>
          <p:nvPr/>
        </p:nvSpPr>
        <p:spPr>
          <a:xfrm>
            <a:off x="6848475" y="3289218"/>
            <a:ext cx="19163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i="1" dirty="0">
                <a:solidFill>
                  <a:schemeClr val="tx1"/>
                </a:solidFill>
                <a:latin typeface="+mj-lt"/>
              </a:rPr>
              <a:t>Лезгинского театра</a:t>
            </a:r>
            <a:endParaRPr lang="ru-RU" sz="2400" i="1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926EE73-932F-46E9-8B89-8439D42C4696}"/>
              </a:ext>
            </a:extLst>
          </p:cNvPr>
          <p:cNvSpPr txBox="1"/>
          <p:nvPr/>
        </p:nvSpPr>
        <p:spPr>
          <a:xfrm>
            <a:off x="9885112" y="2551507"/>
            <a:ext cx="1916385" cy="5974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b="1" dirty="0">
                <a:solidFill>
                  <a:srgbClr val="006BBC"/>
                </a:solidFill>
                <a:effectLst/>
                <a:latin typeface="+mj-lt"/>
                <a:ea typeface="Calibri" panose="020F0502020204030204" pitchFamily="34" charset="0"/>
              </a:rPr>
              <a:t>90-летие</a:t>
            </a:r>
            <a:endParaRPr lang="ru-RU" sz="6000" b="1" dirty="0">
              <a:solidFill>
                <a:srgbClr val="006BBC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D60B50D-052D-4821-B931-E215B9810E1E}"/>
              </a:ext>
            </a:extLst>
          </p:cNvPr>
          <p:cNvSpPr txBox="1"/>
          <p:nvPr/>
        </p:nvSpPr>
        <p:spPr>
          <a:xfrm>
            <a:off x="9885111" y="3289217"/>
            <a:ext cx="19163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i="1" dirty="0">
                <a:solidFill>
                  <a:schemeClr val="tx1"/>
                </a:solidFill>
                <a:latin typeface="+mj-lt"/>
              </a:rPr>
              <a:t>Лакского театра</a:t>
            </a:r>
            <a:endParaRPr lang="ru-RU" sz="2400" i="1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AC6AA79-F356-4B46-B98A-53156EFADA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56"/>
          <a:stretch/>
        </p:blipFill>
        <p:spPr>
          <a:xfrm>
            <a:off x="1" y="0"/>
            <a:ext cx="3214091" cy="22048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6DFE629-C4A1-4B39-8E12-2A269FC808B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91"/>
          <a:stretch/>
        </p:blipFill>
        <p:spPr>
          <a:xfrm>
            <a:off x="3214093" y="0"/>
            <a:ext cx="3024336" cy="22057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F99F349-9F4E-4A6F-AC90-8B1F42C69B3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3" r="3318" b="3266"/>
          <a:stretch/>
        </p:blipFill>
        <p:spPr>
          <a:xfrm>
            <a:off x="6238429" y="0"/>
            <a:ext cx="3136478" cy="220486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C4DA188-C89C-41E3-895A-F5B7DF96CD0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25" b="4082"/>
          <a:stretch/>
        </p:blipFill>
        <p:spPr>
          <a:xfrm>
            <a:off x="9374907" y="1"/>
            <a:ext cx="2813917" cy="2204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848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6B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48BF1D5-6AC1-4CC1-9D35-A9D66FB99CF7}"/>
              </a:ext>
            </a:extLst>
          </p:cNvPr>
          <p:cNvSpPr/>
          <p:nvPr/>
        </p:nvSpPr>
        <p:spPr>
          <a:xfrm>
            <a:off x="-12273" y="0"/>
            <a:ext cx="9262764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0A4B44E-BD07-38F2-ED89-5255E8A77A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2968" y="3302961"/>
            <a:ext cx="3960440" cy="767223"/>
          </a:xfrm>
        </p:spPr>
        <p:txBody>
          <a:bodyPr rtlCol="0">
            <a:normAutofit/>
          </a:bodyPr>
          <a:lstStyle>
            <a:defPPr>
              <a:defRPr lang="ru-RU"/>
            </a:defPPr>
          </a:lstStyle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ru-RU" b="1" i="0" dirty="0">
                <a:solidFill>
                  <a:srgbClr val="4D4D4D"/>
                </a:solidFill>
                <a:effectLst/>
                <a:latin typeface="Bookman Old Style" panose="02050604050505020204" pitchFamily="18" charset="0"/>
              </a:rPr>
              <a:t>Указ Президента РФ</a:t>
            </a:r>
            <a:br>
              <a:rPr lang="ru-RU" b="1" i="0" dirty="0">
                <a:solidFill>
                  <a:srgbClr val="4D4D4D"/>
                </a:solidFill>
                <a:effectLst/>
                <a:latin typeface="Bookman Old Style" panose="02050604050505020204" pitchFamily="18" charset="0"/>
              </a:rPr>
            </a:br>
            <a:r>
              <a:rPr lang="ru-RU" b="1" i="0" dirty="0">
                <a:solidFill>
                  <a:srgbClr val="4D4D4D"/>
                </a:solidFill>
                <a:effectLst/>
                <a:latin typeface="Bookman Old Style" panose="02050604050505020204" pitchFamily="18" charset="0"/>
              </a:rPr>
              <a:t>от 9 ноября 2022 г. № 809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7E545D90-2664-DB23-7FC7-BEBD958DD2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18709" y="4346509"/>
            <a:ext cx="3600400" cy="1704184"/>
          </a:xfrm>
        </p:spPr>
        <p:txBody>
          <a:bodyPr rtlCol="0">
            <a:normAutofit/>
          </a:bodyPr>
          <a:lstStyle>
            <a:defPPr>
              <a:defRPr lang="ru-RU"/>
            </a:defPPr>
          </a:lstStyle>
          <a:p>
            <a:pPr marL="0" indent="0" rtl="0">
              <a:buNone/>
            </a:pPr>
            <a:r>
              <a:rPr lang="ru-RU" i="0" dirty="0">
                <a:solidFill>
                  <a:srgbClr val="4D4D4D"/>
                </a:solidFill>
                <a:effectLst/>
                <a:latin typeface="Bookman Old Style" panose="02050604050505020204" pitchFamily="18" charset="0"/>
              </a:rPr>
              <a:t>“Об утверждении Основ государственной политики по сохранению и укреплению традиционных российских духовно-нравственных ценностей”</a:t>
            </a:r>
            <a:endParaRPr lang="ru-RU" dirty="0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B4FC686D-3E7F-4BFC-959B-63A6183785C3}"/>
              </a:ext>
            </a:extLst>
          </p:cNvPr>
          <p:cNvSpPr/>
          <p:nvPr/>
        </p:nvSpPr>
        <p:spPr>
          <a:xfrm>
            <a:off x="405780" y="752496"/>
            <a:ext cx="10182086" cy="2057720"/>
          </a:xfrm>
          <a:prstGeom prst="round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22BEA8DE-04D5-227E-887B-F2D13183D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883" y="1067389"/>
            <a:ext cx="10081120" cy="1394452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sz="2400" dirty="0">
                <a:solidFill>
                  <a:schemeClr val="bg1"/>
                </a:solidFill>
              </a:rPr>
              <a:t>Приоритеты и цели государственной политики в сфере культуры определены в соответствии с Конституцией РФ и иными нормативными правовыми актами страны, в том числе:</a:t>
            </a:r>
          </a:p>
        </p:txBody>
      </p:sp>
      <p:sp>
        <p:nvSpPr>
          <p:cNvPr id="18" name="Текст 3">
            <a:extLst>
              <a:ext uri="{FF2B5EF4-FFF2-40B4-BE49-F238E27FC236}">
                <a16:creationId xmlns:a16="http://schemas.microsoft.com/office/drawing/2014/main" id="{CD749351-300E-478F-AF87-40CE5A30E688}"/>
              </a:ext>
            </a:extLst>
          </p:cNvPr>
          <p:cNvSpPr txBox="1">
            <a:spLocks/>
          </p:cNvSpPr>
          <p:nvPr/>
        </p:nvSpPr>
        <p:spPr>
          <a:xfrm>
            <a:off x="5378649" y="3318733"/>
            <a:ext cx="3960440" cy="76722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ru-RU"/>
            </a:defPPr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1">
                  <a:lumMod val="50000"/>
                </a:schemeClr>
              </a:buClr>
              <a:buFont typeface="Arial" pitchFamily="34" charset="0"/>
              <a:buNone/>
              <a:defRPr lang="ru-RU" sz="1600" b="1" i="0" kern="1200" cap="all" baseline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>
                  <a:lumMod val="50000"/>
                </a:schemeClr>
              </a:buClr>
              <a:buFont typeface="Arial" pitchFamily="34" charset="0"/>
              <a:buNone/>
              <a:defRPr lang="ru-RU" sz="2000" b="1" i="0" kern="120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>
                  <a:lumMod val="50000"/>
                </a:schemeClr>
              </a:buClr>
              <a:buFont typeface="Arial" pitchFamily="34" charset="0"/>
              <a:buNone/>
              <a:defRPr lang="ru-RU" sz="1800" b="1" i="0" kern="120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>
                  <a:lumMod val="50000"/>
                </a:schemeClr>
              </a:buClr>
              <a:buFont typeface="Arial" pitchFamily="34" charset="0"/>
              <a:buNone/>
              <a:defRPr lang="ru-RU" sz="1600" b="1" i="0" kern="120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>
                  <a:lumMod val="50000"/>
                </a:schemeClr>
              </a:buClr>
              <a:buFont typeface="Arial" pitchFamily="34" charset="0"/>
              <a:buNone/>
              <a:defRPr lang="ru-RU" sz="1600" b="1" i="0" kern="120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None/>
              <a:defRPr lang="ru-RU" sz="1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None/>
              <a:defRPr lang="ru-RU" sz="1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None/>
              <a:defRPr lang="ru-RU" sz="1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None/>
              <a:defRPr lang="ru-RU" sz="1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4D4D4D"/>
                </a:solidFill>
                <a:latin typeface="Bookman Old Style" panose="02050604050505020204" pitchFamily="18" charset="0"/>
              </a:rPr>
              <a:t>Указ Президента </a:t>
            </a:r>
            <a:r>
              <a:rPr lang="ru-RU" dirty="0" err="1">
                <a:solidFill>
                  <a:srgbClr val="4D4D4D"/>
                </a:solidFill>
                <a:latin typeface="Bookman Old Style" panose="02050604050505020204" pitchFamily="18" charset="0"/>
              </a:rPr>
              <a:t>Рф</a:t>
            </a:r>
            <a:br>
              <a:rPr lang="ru-RU" dirty="0">
                <a:solidFill>
                  <a:srgbClr val="4D4D4D"/>
                </a:solidFill>
                <a:latin typeface="Bookman Old Style" panose="02050604050505020204" pitchFamily="18" charset="0"/>
              </a:rPr>
            </a:br>
            <a:r>
              <a:rPr lang="ru-RU" dirty="0">
                <a:solidFill>
                  <a:srgbClr val="4D4D4D"/>
                </a:solidFill>
                <a:latin typeface="Bookman Old Style" panose="02050604050505020204" pitchFamily="18" charset="0"/>
              </a:rPr>
              <a:t>от 7 мая 2024 г. № 309</a:t>
            </a:r>
          </a:p>
        </p:txBody>
      </p:sp>
      <p:sp>
        <p:nvSpPr>
          <p:cNvPr id="19" name="Объект 4">
            <a:extLst>
              <a:ext uri="{FF2B5EF4-FFF2-40B4-BE49-F238E27FC236}">
                <a16:creationId xmlns:a16="http://schemas.microsoft.com/office/drawing/2014/main" id="{F84D2321-0991-461D-89A3-643DAC170DCD}"/>
              </a:ext>
            </a:extLst>
          </p:cNvPr>
          <p:cNvSpPr txBox="1">
            <a:spLocks/>
          </p:cNvSpPr>
          <p:nvPr/>
        </p:nvSpPr>
        <p:spPr>
          <a:xfrm>
            <a:off x="5647443" y="4346509"/>
            <a:ext cx="3399297" cy="18673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ru-RU"/>
            </a:defPPr>
            <a:lvl1pPr marL="246888" indent="-246888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tx1">
                  <a:lumMod val="50000"/>
                </a:schemeClr>
              </a:buClr>
              <a:buFont typeface="Arial" pitchFamily="34" charset="0"/>
              <a:buChar char="•"/>
              <a:defRPr lang="ru-RU" sz="1600" b="0" i="0" kern="120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548640" indent="-246888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tx1">
                  <a:lumMod val="50000"/>
                </a:schemeClr>
              </a:buClr>
              <a:buFont typeface="Arial" pitchFamily="34" charset="0"/>
              <a:buChar char="•"/>
              <a:defRPr lang="ru-RU" sz="1800" b="0" i="0" kern="120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850392" indent="-246888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tx1">
                  <a:lumMod val="50000"/>
                </a:schemeClr>
              </a:buClr>
              <a:buFont typeface="Arial" pitchFamily="34" charset="0"/>
              <a:buChar char="•"/>
              <a:defRPr lang="ru-RU" sz="1600" b="0" i="0" kern="120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152144" indent="-246888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tx1">
                  <a:lumMod val="50000"/>
                </a:schemeClr>
              </a:buClr>
              <a:buFont typeface="Arial" pitchFamily="34" charset="0"/>
              <a:buChar char="•"/>
              <a:defRPr lang="ru-RU" sz="1400" b="0" i="0" kern="120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453896" indent="-246888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tx1">
                  <a:lumMod val="50000"/>
                </a:schemeClr>
              </a:buClr>
              <a:buFont typeface="Arial" pitchFamily="34" charset="0"/>
              <a:buChar char="•"/>
              <a:defRPr lang="ru-RU" sz="1400" b="0" i="0" kern="120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755648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Char char="•"/>
              <a:defRPr lang="ru-RU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Char char="•"/>
              <a:defRPr lang="ru-RU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59152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Char char="•"/>
              <a:defRPr lang="ru-RU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60904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Char char="•"/>
              <a:defRPr lang="ru-RU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ru-RU" dirty="0">
                <a:solidFill>
                  <a:srgbClr val="4D4D4D"/>
                </a:solidFill>
                <a:latin typeface="Bookman Old Style" panose="02050604050505020204" pitchFamily="18" charset="0"/>
              </a:rPr>
              <a:t>“О национальных целях развития Российской Федерации на период до 2030 года и на перспективу</a:t>
            </a:r>
            <a:br>
              <a:rPr lang="ru-RU" dirty="0">
                <a:solidFill>
                  <a:srgbClr val="4D4D4D"/>
                </a:solidFill>
                <a:latin typeface="Bookman Old Style" panose="02050604050505020204" pitchFamily="18" charset="0"/>
              </a:rPr>
            </a:br>
            <a:r>
              <a:rPr lang="ru-RU" dirty="0">
                <a:solidFill>
                  <a:srgbClr val="4D4D4D"/>
                </a:solidFill>
                <a:latin typeface="Bookman Old Style" panose="02050604050505020204" pitchFamily="18" charset="0"/>
              </a:rPr>
              <a:t>до 2036 года”</a:t>
            </a:r>
            <a:endParaRPr lang="ru-RU" dirty="0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905A4892-EBF1-42FF-9A8C-2E1C75D0DE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956" y="5661207"/>
            <a:ext cx="939075" cy="97663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89B6E10-E54C-407A-B8AD-E1E4D3359B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9032" y="5618393"/>
            <a:ext cx="1258275" cy="103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150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 xmlns:a14="http://schemas.microsoft.com/office/drawing/2010/main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C406C3F-C86C-4932-807D-6E5B534763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6" r="4676"/>
          <a:stretch/>
        </p:blipFill>
        <p:spPr>
          <a:xfrm>
            <a:off x="4065826" y="1328069"/>
            <a:ext cx="3587890" cy="26383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050CD08-C279-4BED-9F48-918BE7EA3A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1" r="5261"/>
          <a:stretch/>
        </p:blipFill>
        <p:spPr>
          <a:xfrm>
            <a:off x="4065826" y="4098092"/>
            <a:ext cx="3587890" cy="26739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F19E83E-DABB-3B38-3F4C-554017758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780" y="236266"/>
            <a:ext cx="10657184" cy="894496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sz="2400" b="1" dirty="0">
                <a:solidFill>
                  <a:schemeClr val="tx1"/>
                </a:solidFill>
              </a:rPr>
              <a:t>Всероссийский проект</a:t>
            </a:r>
            <a:br>
              <a:rPr lang="ru-RU" sz="2400" b="1" dirty="0">
                <a:solidFill>
                  <a:schemeClr val="tx1"/>
                </a:solidFill>
              </a:rPr>
            </a:br>
            <a:r>
              <a:rPr lang="ru-RU" sz="2400" b="1" dirty="0">
                <a:solidFill>
                  <a:srgbClr val="006BBC"/>
                </a:solidFill>
              </a:rPr>
              <a:t>«Музейные маршруты </a:t>
            </a:r>
            <a:r>
              <a:rPr lang="ru-RU" sz="2400" b="1" dirty="0" err="1">
                <a:solidFill>
                  <a:srgbClr val="006BBC"/>
                </a:solidFill>
              </a:rPr>
              <a:t>россии</a:t>
            </a:r>
            <a:r>
              <a:rPr lang="ru-RU" sz="2400" b="1" dirty="0">
                <a:solidFill>
                  <a:srgbClr val="006BBC"/>
                </a:solidFill>
              </a:rPr>
              <a:t>» </a:t>
            </a:r>
            <a:endParaRPr lang="ru-RU" sz="1600" b="1" dirty="0">
              <a:solidFill>
                <a:srgbClr val="006BB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94B1B529-A184-61C7-8DE0-7B1E700027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2" y="1111040"/>
            <a:ext cx="1106296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424777E-BB18-471E-9ADA-D7BFFCCA044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2" r="5172"/>
          <a:stretch/>
        </p:blipFill>
        <p:spPr>
          <a:xfrm>
            <a:off x="251727" y="1314012"/>
            <a:ext cx="3587890" cy="26383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0E78569-602F-414A-87A0-5DD3FAEF8B0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0" r="5520"/>
          <a:stretch/>
        </p:blipFill>
        <p:spPr>
          <a:xfrm>
            <a:off x="249385" y="4112037"/>
            <a:ext cx="3546648" cy="25721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514B331F-A60E-46E1-81F4-39D76AA29AA9}"/>
              </a:ext>
            </a:extLst>
          </p:cNvPr>
          <p:cNvSpPr/>
          <p:nvPr/>
        </p:nvSpPr>
        <p:spPr>
          <a:xfrm>
            <a:off x="7921167" y="1314012"/>
            <a:ext cx="3964137" cy="358679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A5BDD2E-4515-4BEF-A159-A57E982CFEB8}"/>
              </a:ext>
            </a:extLst>
          </p:cNvPr>
          <p:cNvSpPr txBox="1"/>
          <p:nvPr/>
        </p:nvSpPr>
        <p:spPr>
          <a:xfrm>
            <a:off x="8031522" y="1457235"/>
            <a:ext cx="3790304" cy="3385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6BBC"/>
                </a:solidFill>
                <a:latin typeface="+mj-lt"/>
                <a:ea typeface="Calibri" panose="020F0502020204030204" pitchFamily="34" charset="0"/>
              </a:rPr>
              <a:t>В РАМКАХ ПРОЕКТА СОСТОЯЛИСЬ:</a:t>
            </a:r>
          </a:p>
          <a:p>
            <a:endParaRPr lang="ru-RU" sz="1400" b="1" dirty="0">
              <a:solidFill>
                <a:srgbClr val="006BBC"/>
              </a:solidFill>
              <a:latin typeface="+mj-lt"/>
              <a:ea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600" dirty="0">
                <a:latin typeface="+mj-lt"/>
                <a:ea typeface="Calibri" panose="020F0502020204030204" pitchFamily="34" charset="0"/>
              </a:rPr>
              <a:t>проектно-аналитические </a:t>
            </a:r>
            <a:r>
              <a:rPr lang="ru-RU" sz="1600" b="1" dirty="0">
                <a:latin typeface="+mj-lt"/>
                <a:ea typeface="Calibri" panose="020F0502020204030204" pitchFamily="34" charset="0"/>
              </a:rPr>
              <a:t>сессии</a:t>
            </a:r>
            <a:r>
              <a:rPr lang="ru-RU" sz="1600" dirty="0">
                <a:latin typeface="+mj-lt"/>
                <a:ea typeface="Calibri" panose="020F0502020204030204" pitchFamily="34" charset="0"/>
              </a:rPr>
              <a:t>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600" dirty="0">
                <a:latin typeface="+mj-lt"/>
                <a:ea typeface="Calibri" panose="020F0502020204030204" pitchFamily="34" charset="0"/>
              </a:rPr>
              <a:t>мероприятия по </a:t>
            </a:r>
            <a:r>
              <a:rPr lang="ru-RU" sz="1600" b="1" dirty="0">
                <a:latin typeface="+mj-lt"/>
                <a:ea typeface="Calibri" panose="020F0502020204030204" pitchFamily="34" charset="0"/>
              </a:rPr>
              <a:t>повышению</a:t>
            </a:r>
            <a:r>
              <a:rPr lang="ru-RU" sz="1600" dirty="0">
                <a:latin typeface="+mj-lt"/>
                <a:ea typeface="Calibri" panose="020F0502020204030204" pitchFamily="34" charset="0"/>
              </a:rPr>
              <a:t> профессиональных навыков в сфере музейной деятельности;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600" dirty="0">
                <a:latin typeface="+mj-lt"/>
                <a:ea typeface="Calibri" panose="020F0502020204030204" pitchFamily="34" charset="0"/>
              </a:rPr>
              <a:t>подписание </a:t>
            </a:r>
            <a:r>
              <a:rPr lang="ru-RU" sz="1600" b="1" dirty="0">
                <a:latin typeface="+mj-lt"/>
                <a:ea typeface="Calibri" panose="020F0502020204030204" pitchFamily="34" charset="0"/>
              </a:rPr>
              <a:t>соглашений</a:t>
            </a:r>
            <a:r>
              <a:rPr lang="ru-RU" sz="1600" dirty="0">
                <a:latin typeface="+mj-lt"/>
                <a:ea typeface="Calibri" panose="020F0502020204030204" pitchFamily="34" charset="0"/>
              </a:rPr>
              <a:t> о сотрудничестве;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600" b="1" dirty="0">
                <a:latin typeface="+mj-lt"/>
                <a:ea typeface="Calibri" panose="020F0502020204030204" pitchFamily="34" charset="0"/>
              </a:rPr>
              <a:t>открытые лекции</a:t>
            </a:r>
            <a:r>
              <a:rPr lang="ru-RU" sz="1600" dirty="0">
                <a:latin typeface="+mj-lt"/>
                <a:ea typeface="Calibri" panose="020F0502020204030204" pitchFamily="34" charset="0"/>
              </a:rPr>
              <a:t>, спикерами которых выступили руководители ведущих учреждений культуры России.</a:t>
            </a:r>
            <a:endParaRPr lang="ru-RU" sz="1400" dirty="0">
              <a:effectLst/>
              <a:latin typeface="+mj-lt"/>
              <a:ea typeface="Calibri" panose="020F0502020204030204" pitchFamily="34" charset="0"/>
            </a:endParaRP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D5FB8170-029F-476B-B3C5-FFEDDEF63089}"/>
              </a:ext>
            </a:extLst>
          </p:cNvPr>
          <p:cNvSpPr/>
          <p:nvPr/>
        </p:nvSpPr>
        <p:spPr>
          <a:xfrm>
            <a:off x="7921166" y="5103781"/>
            <a:ext cx="3964137" cy="1580385"/>
          </a:xfrm>
          <a:prstGeom prst="roundRect">
            <a:avLst/>
          </a:prstGeom>
          <a:solidFill>
            <a:srgbClr val="006BB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  <a:p>
            <a:pPr algn="ctr"/>
            <a:endParaRPr lang="ru-RU" sz="1600" dirty="0">
              <a:solidFill>
                <a:schemeClr val="tx1"/>
              </a:solidFill>
              <a:latin typeface="+mj-lt"/>
            </a:endParaRPr>
          </a:p>
          <a:p>
            <a:pPr algn="ctr"/>
            <a:endParaRPr lang="ru-RU" sz="16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F3291B6-23F5-4749-867A-9E18DFE8427F}"/>
              </a:ext>
            </a:extLst>
          </p:cNvPr>
          <p:cNvSpPr txBox="1"/>
          <p:nvPr/>
        </p:nvSpPr>
        <p:spPr>
          <a:xfrm>
            <a:off x="7992038" y="5293808"/>
            <a:ext cx="386927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+mj-lt"/>
              </a:rPr>
              <a:t>На полях «Музейных маршрутов» была открыта </a:t>
            </a:r>
            <a:r>
              <a:rPr lang="ru-RU" b="1" dirty="0">
                <a:latin typeface="+mj-lt"/>
              </a:rPr>
              <a:t>обновленная экспозиция </a:t>
            </a:r>
            <a:r>
              <a:rPr lang="ru-RU" dirty="0">
                <a:solidFill>
                  <a:schemeClr val="bg1"/>
                </a:solidFill>
                <a:latin typeface="+mj-lt"/>
              </a:rPr>
              <a:t>Музея истории театров Дагестана.</a:t>
            </a:r>
          </a:p>
        </p:txBody>
      </p:sp>
    </p:spTree>
    <p:extLst>
      <p:ext uri="{BB962C8B-B14F-4D97-AF65-F5344CB8AC3E}">
        <p14:creationId xmlns:p14="http://schemas.microsoft.com/office/powerpoint/2010/main" val="4088632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C406C3F-C86C-4932-807D-6E5B534763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7" r="4687"/>
          <a:stretch/>
        </p:blipFill>
        <p:spPr>
          <a:xfrm>
            <a:off x="4300467" y="1314011"/>
            <a:ext cx="3587890" cy="26383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050CD08-C279-4BED-9F48-918BE7EA3A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1" r="5291"/>
          <a:stretch/>
        </p:blipFill>
        <p:spPr>
          <a:xfrm>
            <a:off x="4300467" y="4077109"/>
            <a:ext cx="3587890" cy="26739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F19E83E-DABB-3B38-3F4C-554017758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469" y="216544"/>
            <a:ext cx="10657184" cy="894496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sz="3200" b="1" dirty="0">
                <a:solidFill>
                  <a:srgbClr val="006BBC"/>
                </a:solidFill>
              </a:rPr>
              <a:t>25-летие</a:t>
            </a:r>
            <a:br>
              <a:rPr lang="ru-RU" sz="3200" b="1" dirty="0"/>
            </a:br>
            <a:r>
              <a:rPr lang="ru-RU" sz="1800" b="1" dirty="0"/>
              <a:t>разгрома международных бандформирований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94B1B529-A184-61C7-8DE0-7B1E700027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2" y="1111040"/>
            <a:ext cx="1106296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424777E-BB18-471E-9ADA-D7BFFCCA044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8" r="5208"/>
          <a:stretch/>
        </p:blipFill>
        <p:spPr>
          <a:xfrm>
            <a:off x="519178" y="1320383"/>
            <a:ext cx="3546648" cy="26383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0E78569-602F-414A-87A0-5DD3FAEF8B0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" t="-331" r="10256" b="331"/>
          <a:stretch/>
        </p:blipFill>
        <p:spPr>
          <a:xfrm>
            <a:off x="517637" y="4091054"/>
            <a:ext cx="3546648" cy="26599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8270517-92BA-4932-A789-0B845B99D23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27" r="16006" b="821"/>
          <a:stretch/>
        </p:blipFill>
        <p:spPr>
          <a:xfrm>
            <a:off x="8118828" y="1303783"/>
            <a:ext cx="3587890" cy="26383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92E8F37-971A-4404-9E0C-17919DD4180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6" r="4676"/>
          <a:stretch/>
        </p:blipFill>
        <p:spPr>
          <a:xfrm>
            <a:off x="8118828" y="4061172"/>
            <a:ext cx="3587890" cy="26383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3730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C406C3F-C86C-4932-807D-6E5B534763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6" r="4676"/>
          <a:stretch/>
        </p:blipFill>
        <p:spPr>
          <a:xfrm>
            <a:off x="4300467" y="1314011"/>
            <a:ext cx="3587890" cy="26383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050CD08-C279-4BED-9F48-918BE7EA3A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1" r="5261"/>
          <a:stretch/>
        </p:blipFill>
        <p:spPr>
          <a:xfrm>
            <a:off x="4300467" y="4077109"/>
            <a:ext cx="3587890" cy="26739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F19E83E-DABB-3B38-3F4C-554017758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469" y="115687"/>
            <a:ext cx="11161249" cy="894496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sz="3200" b="1" dirty="0">
                <a:solidFill>
                  <a:srgbClr val="006BBC"/>
                </a:solidFill>
              </a:rPr>
              <a:t>яркие события 2024 года </a:t>
            </a:r>
            <a:br>
              <a:rPr lang="ru-RU" sz="3200" b="1" dirty="0"/>
            </a:br>
            <a:r>
              <a:rPr lang="ru-RU" sz="1400" dirty="0"/>
              <a:t>международные фестивали «Горцы», «Порт-Петровские Ассамблеи», «Дагестанские фанфары», «Русская сцена», «Наши надежды», Северо-Кавказский культурный форум.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94B1B529-A184-61C7-8DE0-7B1E700027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2" y="1111040"/>
            <a:ext cx="1106296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424777E-BB18-471E-9ADA-D7BFFCCA044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2" r="5172"/>
          <a:stretch/>
        </p:blipFill>
        <p:spPr>
          <a:xfrm>
            <a:off x="519178" y="1320383"/>
            <a:ext cx="3546648" cy="26383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0E78569-602F-414A-87A0-5DD3FAEF8B0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0" r="5520"/>
          <a:stretch/>
        </p:blipFill>
        <p:spPr>
          <a:xfrm>
            <a:off x="517637" y="4091054"/>
            <a:ext cx="3546648" cy="26599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8270517-92BA-4932-A789-0B845B99D2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6" r="4676"/>
          <a:stretch/>
        </p:blipFill>
        <p:spPr>
          <a:xfrm>
            <a:off x="8118828" y="1303783"/>
            <a:ext cx="3587890" cy="26383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92E8F37-971A-4404-9E0C-17919DD4180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1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87" r="4687"/>
          <a:stretch/>
        </p:blipFill>
        <p:spPr>
          <a:xfrm>
            <a:off x="8118828" y="4061172"/>
            <a:ext cx="3587890" cy="26383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2418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C406C3F-C86C-4932-807D-6E5B534763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7" r="4687"/>
          <a:stretch/>
        </p:blipFill>
        <p:spPr>
          <a:xfrm>
            <a:off x="4300467" y="1314011"/>
            <a:ext cx="3587890" cy="26383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050CD08-C279-4BED-9F48-918BE7EA3A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" b="316"/>
          <a:stretch/>
        </p:blipFill>
        <p:spPr>
          <a:xfrm>
            <a:off x="4300467" y="4077109"/>
            <a:ext cx="3587890" cy="26739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F19E83E-DABB-3B38-3F4C-554017758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637" y="216544"/>
            <a:ext cx="11453599" cy="894496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sz="3200" b="1" dirty="0">
                <a:solidFill>
                  <a:srgbClr val="006BBC"/>
                </a:solidFill>
              </a:rPr>
              <a:t>Выездная</a:t>
            </a:r>
            <a:br>
              <a:rPr lang="ru-RU" sz="3200" b="1" dirty="0">
                <a:solidFill>
                  <a:srgbClr val="006BBC"/>
                </a:solidFill>
              </a:rPr>
            </a:br>
            <a:r>
              <a:rPr lang="ru-RU" sz="1800" dirty="0">
                <a:solidFill>
                  <a:schemeClr val="tx1"/>
                </a:solidFill>
              </a:rPr>
              <a:t>выставочная и гастрольная деятельность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94B1B529-A184-61C7-8DE0-7B1E700027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2" y="1111040"/>
            <a:ext cx="1106296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424777E-BB18-471E-9ADA-D7BFFCCA044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" b="407"/>
          <a:stretch/>
        </p:blipFill>
        <p:spPr>
          <a:xfrm>
            <a:off x="476396" y="1320383"/>
            <a:ext cx="3587889" cy="26383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0E78569-602F-414A-87A0-5DD3FAEF8B0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2107" y="4091054"/>
            <a:ext cx="3580636" cy="26599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8270517-92BA-4932-A789-0B845B99D2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77" b="977"/>
          <a:stretch/>
        </p:blipFill>
        <p:spPr>
          <a:xfrm>
            <a:off x="8118828" y="1303783"/>
            <a:ext cx="3587890" cy="26383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92E8F37-971A-4404-9E0C-17919DD4180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2" r="4652"/>
          <a:stretch/>
        </p:blipFill>
        <p:spPr>
          <a:xfrm>
            <a:off x="8118828" y="4061172"/>
            <a:ext cx="3587890" cy="26383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95013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C406C3F-C86C-4932-807D-6E5B534763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7" r="4687"/>
          <a:stretch/>
        </p:blipFill>
        <p:spPr>
          <a:xfrm>
            <a:off x="4300467" y="1314011"/>
            <a:ext cx="3587890" cy="26383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050CD08-C279-4BED-9F48-918BE7EA3A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6" r="5186"/>
          <a:stretch/>
        </p:blipFill>
        <p:spPr>
          <a:xfrm>
            <a:off x="4300467" y="4077109"/>
            <a:ext cx="3587890" cy="26739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F19E83E-DABB-3B38-3F4C-554017758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961" y="64176"/>
            <a:ext cx="11453599" cy="988560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sz="3200" b="1" dirty="0">
                <a:solidFill>
                  <a:srgbClr val="006BBC"/>
                </a:solidFill>
              </a:rPr>
              <a:t>Премьеры года</a:t>
            </a:r>
            <a:br>
              <a:rPr lang="ru-RU" sz="3200" b="1" dirty="0">
                <a:solidFill>
                  <a:srgbClr val="006BBC"/>
                </a:solidFill>
              </a:rPr>
            </a:br>
            <a:r>
              <a:rPr lang="ru-RU" sz="1400" dirty="0">
                <a:solidFill>
                  <a:schemeClr val="tx1"/>
                </a:solidFill>
              </a:rPr>
              <a:t>«Материнское поле» Лакского театра, «Мертвые души» Театра кукол, «Свадьба Фигаро» театра оперы и балета, «</a:t>
            </a:r>
            <a:r>
              <a:rPr lang="ru-RU" sz="1400" dirty="0" err="1">
                <a:solidFill>
                  <a:schemeClr val="tx1"/>
                </a:solidFill>
              </a:rPr>
              <a:t>Саяд</a:t>
            </a:r>
            <a:r>
              <a:rPr lang="ru-RU" sz="1400" dirty="0">
                <a:solidFill>
                  <a:schemeClr val="tx1"/>
                </a:solidFill>
              </a:rPr>
              <a:t> </a:t>
            </a:r>
            <a:r>
              <a:rPr lang="ru-RU" sz="1400" dirty="0" err="1">
                <a:solidFill>
                  <a:schemeClr val="tx1"/>
                </a:solidFill>
              </a:rPr>
              <a:t>Стальская</a:t>
            </a:r>
            <a:r>
              <a:rPr lang="ru-RU" sz="1400" dirty="0">
                <a:solidFill>
                  <a:schemeClr val="tx1"/>
                </a:solidFill>
              </a:rPr>
              <a:t>» Лезгинского театра и другие театральные проекты</a:t>
            </a:r>
            <a:endParaRPr lang="ru-RU" sz="1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94B1B529-A184-61C7-8DE0-7B1E700027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2" y="1111040"/>
            <a:ext cx="1106296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424777E-BB18-471E-9ADA-D7BFFCCA044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7" r="4687"/>
          <a:stretch/>
        </p:blipFill>
        <p:spPr>
          <a:xfrm>
            <a:off x="476396" y="1320383"/>
            <a:ext cx="3587889" cy="26383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0E78569-602F-414A-87A0-5DD3FAEF8B0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0" b="11110"/>
          <a:stretch/>
        </p:blipFill>
        <p:spPr>
          <a:xfrm>
            <a:off x="482107" y="4228248"/>
            <a:ext cx="3580636" cy="23855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8270517-92BA-4932-A789-0B845B99D2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9" r="4669"/>
          <a:stretch/>
        </p:blipFill>
        <p:spPr>
          <a:xfrm>
            <a:off x="8118828" y="1303783"/>
            <a:ext cx="3587890" cy="26383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92E8F37-971A-4404-9E0C-17919DD4180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4" t="3954" r="-1" b="207"/>
          <a:stretch/>
        </p:blipFill>
        <p:spPr>
          <a:xfrm>
            <a:off x="8118828" y="4061172"/>
            <a:ext cx="3587890" cy="26383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47289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84E856F-6CF4-4F92-A9AB-3374A83406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6" t="119" r="368" b="-119"/>
          <a:stretch/>
        </p:blipFill>
        <p:spPr>
          <a:xfrm>
            <a:off x="8118828" y="1310318"/>
            <a:ext cx="3587890" cy="54056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C406C3F-C86C-4932-807D-6E5B534763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" b="759"/>
          <a:stretch/>
        </p:blipFill>
        <p:spPr>
          <a:xfrm>
            <a:off x="4300467" y="1310317"/>
            <a:ext cx="3587890" cy="26383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050CD08-C279-4BED-9F48-918BE7EA3AD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17" b="29889"/>
          <a:stretch/>
        </p:blipFill>
        <p:spPr>
          <a:xfrm>
            <a:off x="4300467" y="4062267"/>
            <a:ext cx="3587890" cy="26739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F19E83E-DABB-3B38-3F4C-554017758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788" y="323414"/>
            <a:ext cx="11453599" cy="628520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sz="3200" b="1" dirty="0">
                <a:solidFill>
                  <a:srgbClr val="006BBC"/>
                </a:solidFill>
              </a:rPr>
              <a:t>Яркие достижения года</a:t>
            </a:r>
            <a:endParaRPr lang="ru-RU" sz="1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94B1B529-A184-61C7-8DE0-7B1E700027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0" y="1125551"/>
            <a:ext cx="1106296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28D2C5F-68BB-484E-ACA6-A78D58A5B8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75" y="1299169"/>
            <a:ext cx="3622421" cy="54370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211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F19E83E-DABB-3B38-3F4C-554017758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881" y="248702"/>
            <a:ext cx="11453599" cy="802133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sz="2800" b="1" dirty="0">
                <a:solidFill>
                  <a:srgbClr val="006BBC"/>
                </a:solidFill>
              </a:rPr>
              <a:t>внедрение </a:t>
            </a:r>
            <a:r>
              <a:rPr lang="ru-RU" sz="2800" b="1" dirty="0" err="1">
                <a:solidFill>
                  <a:srgbClr val="006BBC"/>
                </a:solidFill>
              </a:rPr>
              <a:t>тифлокомментирования</a:t>
            </a:r>
            <a:br>
              <a:rPr lang="ru-RU" sz="3200" b="1" dirty="0">
                <a:solidFill>
                  <a:srgbClr val="006BBC"/>
                </a:solidFill>
              </a:rPr>
            </a:br>
            <a:r>
              <a:rPr lang="ru-RU" sz="1800" b="1" dirty="0">
                <a:solidFill>
                  <a:schemeClr val="tx1"/>
                </a:solidFill>
              </a:rPr>
              <a:t>в работу театров </a:t>
            </a:r>
            <a:endParaRPr lang="ru-RU" sz="1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94B1B529-A184-61C7-8DE0-7B1E700027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0" y="1125551"/>
            <a:ext cx="1106296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7754EBA-3A7F-4FB8-8B87-53BC350E0C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6" r="4676"/>
          <a:stretch/>
        </p:blipFill>
        <p:spPr>
          <a:xfrm>
            <a:off x="4300467" y="1314011"/>
            <a:ext cx="3587890" cy="26383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2D6B703-A421-4093-B3F9-8F543CE7F9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1" r="5261"/>
          <a:stretch/>
        </p:blipFill>
        <p:spPr>
          <a:xfrm>
            <a:off x="4300467" y="4077109"/>
            <a:ext cx="3587890" cy="26739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42CEFC4-B6CA-40F7-A071-5A70D88D741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8" t="15516" r="22404" b="3158"/>
          <a:stretch/>
        </p:blipFill>
        <p:spPr>
          <a:xfrm>
            <a:off x="476396" y="1320383"/>
            <a:ext cx="3587889" cy="26383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DD099A3-5FB2-4F06-B57C-BB6310ECD77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" b="51"/>
          <a:stretch/>
        </p:blipFill>
        <p:spPr>
          <a:xfrm>
            <a:off x="482107" y="4228248"/>
            <a:ext cx="3580636" cy="23855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DA83151-0358-42C1-862F-5DB6AEE305D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6" r="4676"/>
          <a:stretch/>
        </p:blipFill>
        <p:spPr>
          <a:xfrm>
            <a:off x="8118828" y="1303783"/>
            <a:ext cx="3587890" cy="26383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7DB3DFE-A4E1-466B-B1B3-EE84C25924D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6" r="4676"/>
          <a:stretch/>
        </p:blipFill>
        <p:spPr>
          <a:xfrm>
            <a:off x="8118828" y="4061172"/>
            <a:ext cx="3587890" cy="26383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14025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F19E83E-DABB-3B38-3F4C-554017758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881" y="248702"/>
            <a:ext cx="11453599" cy="802133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sz="2800" b="1" dirty="0">
                <a:solidFill>
                  <a:srgbClr val="006BBC"/>
                </a:solidFill>
              </a:rPr>
              <a:t>поддержка детей</a:t>
            </a:r>
            <a:br>
              <a:rPr lang="ru-RU" sz="2800" b="1" dirty="0">
                <a:solidFill>
                  <a:srgbClr val="006BBC"/>
                </a:solidFill>
              </a:rPr>
            </a:br>
            <a:r>
              <a:rPr lang="ru-RU" sz="1800" b="1" dirty="0">
                <a:solidFill>
                  <a:schemeClr val="tx1"/>
                </a:solidFill>
              </a:rPr>
              <a:t>с ограниченными возможностями здоровья </a:t>
            </a:r>
            <a:br>
              <a:rPr lang="ru-RU" sz="3200" b="1" dirty="0">
                <a:solidFill>
                  <a:srgbClr val="006BBC"/>
                </a:solidFill>
              </a:rPr>
            </a:br>
            <a:endParaRPr lang="ru-RU" sz="1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94B1B529-A184-61C7-8DE0-7B1E700027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0" y="1125551"/>
            <a:ext cx="1106296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7754EBA-3A7F-4FB8-8B87-53BC350E0C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6" t="-830" r="46" b="830"/>
          <a:stretch/>
        </p:blipFill>
        <p:spPr>
          <a:xfrm>
            <a:off x="4300467" y="1314011"/>
            <a:ext cx="3587890" cy="26383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2D6B703-A421-4093-B3F9-8F543CE7F9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53" b="22053"/>
          <a:stretch/>
        </p:blipFill>
        <p:spPr>
          <a:xfrm>
            <a:off x="4300467" y="4077109"/>
            <a:ext cx="3587890" cy="26739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42CEFC4-B6CA-40F7-A071-5A70D88D74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7" r="4687"/>
          <a:stretch/>
        </p:blipFill>
        <p:spPr>
          <a:xfrm>
            <a:off x="476396" y="1320383"/>
            <a:ext cx="3587889" cy="26383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DD099A3-5FB2-4F06-B57C-BB6310ECD77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4" r="4484"/>
          <a:stretch/>
        </p:blipFill>
        <p:spPr>
          <a:xfrm>
            <a:off x="482878" y="4077109"/>
            <a:ext cx="3580636" cy="2622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DA83151-0358-42C1-862F-5DB6AEE305D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1" r="4581"/>
          <a:stretch/>
        </p:blipFill>
        <p:spPr>
          <a:xfrm>
            <a:off x="8118828" y="1303783"/>
            <a:ext cx="3587890" cy="26383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7DB3DFE-A4E1-466B-B1B3-EE84C25924D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7" r="4687"/>
          <a:stretch/>
        </p:blipFill>
        <p:spPr>
          <a:xfrm>
            <a:off x="8118828" y="4077108"/>
            <a:ext cx="3587890" cy="26739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65206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6B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: скругленные верхние углы 25">
            <a:extLst>
              <a:ext uri="{FF2B5EF4-FFF2-40B4-BE49-F238E27FC236}">
                <a16:creationId xmlns:a16="http://schemas.microsoft.com/office/drawing/2014/main" id="{37351A81-196A-472A-9B6E-EBB541FB7ED0}"/>
              </a:ext>
            </a:extLst>
          </p:cNvPr>
          <p:cNvSpPr/>
          <p:nvPr/>
        </p:nvSpPr>
        <p:spPr>
          <a:xfrm>
            <a:off x="2241984" y="2636912"/>
            <a:ext cx="7704856" cy="4221088"/>
          </a:xfrm>
          <a:prstGeom prst="round2SameRect">
            <a:avLst/>
          </a:prstGeom>
          <a:solidFill>
            <a:schemeClr val="bg1"/>
          </a:solidFill>
          <a:ln>
            <a:solidFill>
              <a:srgbClr val="006B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7878276F-2C35-AA75-5D1D-B56CD313A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824" y="476672"/>
            <a:ext cx="10585176" cy="1872208"/>
          </a:xfrm>
        </p:spPr>
        <p:txBody>
          <a:bodyPr rtlCol="0"/>
          <a:lstStyle>
            <a:defPPr>
              <a:defRPr lang="ru-RU"/>
            </a:defPPr>
          </a:lstStyle>
          <a:p>
            <a:pPr algn="ctr" rtl="0"/>
            <a:r>
              <a:rPr lang="ru-RU" sz="3200" spc="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ГОСУДАРСТВЕННЫЙ ДОКЛАД</a:t>
            </a:r>
            <a:br>
              <a:rPr lang="ru-RU" sz="3200" spc="0" dirty="0">
                <a:ln w="0"/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spc="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 результатах основных направлений деятельности</a:t>
            </a:r>
            <a:br>
              <a:rPr lang="ru-RU" sz="3200" spc="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spc="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Министерства культуры Республики Дагестан</a:t>
            </a:r>
            <a:br>
              <a:rPr lang="ru-RU" sz="3200" spc="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i="1" spc="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2024 год</a:t>
            </a:r>
            <a:endParaRPr lang="ru-RU" sz="3200" spc="0" dirty="0">
              <a:ln w="0"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3A19BE6-A314-4337-A9AA-381534AB6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70276" y="2924944"/>
            <a:ext cx="3780420" cy="3780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6B53F8-1E03-4615-B694-6B3959640B66}"/>
              </a:ext>
            </a:extLst>
          </p:cNvPr>
          <p:cNvSpPr txBox="1"/>
          <p:nvPr/>
        </p:nvSpPr>
        <p:spPr>
          <a:xfrm>
            <a:off x="2467009" y="3573016"/>
            <a:ext cx="153917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spc="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Наведи камеру смартфона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  <p:cxnSp>
        <p:nvCxnSpPr>
          <p:cNvPr id="5" name="Соединитель: уступ 4">
            <a:extLst>
              <a:ext uri="{FF2B5EF4-FFF2-40B4-BE49-F238E27FC236}">
                <a16:creationId xmlns:a16="http://schemas.microsoft.com/office/drawing/2014/main" id="{48FEFB58-785C-4017-832C-6895A9B90C40}"/>
              </a:ext>
            </a:extLst>
          </p:cNvPr>
          <p:cNvCxnSpPr>
            <a:cxnSpLocks/>
          </p:cNvCxnSpPr>
          <p:nvPr/>
        </p:nvCxnSpPr>
        <p:spPr>
          <a:xfrm>
            <a:off x="2566020" y="4581128"/>
            <a:ext cx="1944216" cy="504056"/>
          </a:xfrm>
          <a:prstGeom prst="bentConnector3">
            <a:avLst>
              <a:gd name="adj1" fmla="val 64537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2607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DC7CD03C-B046-4F1C-8725-0B44DBCBA23A}"/>
              </a:ext>
            </a:extLst>
          </p:cNvPr>
          <p:cNvSpPr/>
          <p:nvPr/>
        </p:nvSpPr>
        <p:spPr>
          <a:xfrm>
            <a:off x="-23663" y="2478462"/>
            <a:ext cx="12212488" cy="4379538"/>
          </a:xfrm>
          <a:prstGeom prst="round2SameRect">
            <a:avLst/>
          </a:prstGeom>
          <a:solidFill>
            <a:srgbClr val="006BB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44A635A2-CC0C-270C-AC8A-59116BD6A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81" y="2996952"/>
            <a:ext cx="12039600" cy="2518640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sz="4400" b="1" dirty="0">
                <a:solidFill>
                  <a:schemeClr val="bg1"/>
                </a:solidFill>
                <a:ea typeface="Microsoft YaHei" panose="020B0503020204020204" pitchFamily="34" charset="-122"/>
              </a:rPr>
              <a:t>«Об итогах деятельности</a:t>
            </a:r>
            <a:br>
              <a:rPr lang="ru-RU" sz="4400" b="1" dirty="0">
                <a:solidFill>
                  <a:schemeClr val="bg1"/>
                </a:solidFill>
                <a:ea typeface="Microsoft YaHei" panose="020B0503020204020204" pitchFamily="34" charset="-122"/>
              </a:rPr>
            </a:br>
            <a:r>
              <a:rPr lang="ru-RU" sz="4400" b="1" dirty="0">
                <a:solidFill>
                  <a:schemeClr val="bg1"/>
                </a:solidFill>
                <a:ea typeface="Microsoft YaHei" panose="020B0503020204020204" pitchFamily="34" charset="-122"/>
              </a:rPr>
              <a:t> Министерства культуры</a:t>
            </a:r>
            <a:br>
              <a:rPr lang="ru-RU" sz="4400" b="1" dirty="0">
                <a:solidFill>
                  <a:schemeClr val="bg1"/>
                </a:solidFill>
                <a:ea typeface="Microsoft YaHei" panose="020B0503020204020204" pitchFamily="34" charset="-122"/>
              </a:rPr>
            </a:br>
            <a:r>
              <a:rPr lang="ru-RU" sz="4400" b="1" dirty="0">
                <a:solidFill>
                  <a:schemeClr val="bg1"/>
                </a:solidFill>
                <a:ea typeface="Microsoft YaHei" panose="020B0503020204020204" pitchFamily="34" charset="-122"/>
              </a:rPr>
              <a:t>Республики Дагестан</a:t>
            </a:r>
            <a:br>
              <a:rPr lang="ru-RU" sz="4400" b="1" dirty="0">
                <a:solidFill>
                  <a:schemeClr val="bg1"/>
                </a:solidFill>
                <a:ea typeface="Microsoft YaHei" panose="020B0503020204020204" pitchFamily="34" charset="-122"/>
              </a:rPr>
            </a:br>
            <a:r>
              <a:rPr lang="ru-RU" sz="4400" b="1" dirty="0">
                <a:solidFill>
                  <a:schemeClr val="bg1"/>
                </a:solidFill>
                <a:ea typeface="Microsoft YaHei" panose="020B0503020204020204" pitchFamily="34" charset="-122"/>
              </a:rPr>
              <a:t>в 2024 году и задачах на 2025 год» 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0E430ABE-5769-388C-63FF-B1EA6AB453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95554" y="5950559"/>
            <a:ext cx="3997715" cy="472032"/>
          </a:xfrm>
        </p:spPr>
        <p:txBody>
          <a:bodyPr rtlCol="0">
            <a:normAutofit/>
          </a:bodyPr>
          <a:lstStyle>
            <a:defPPr>
              <a:defRPr lang="ru-RU"/>
            </a:defPPr>
          </a:lstStyle>
          <a:p>
            <a:pPr rtl="0"/>
            <a:r>
              <a:rPr lang="ru-RU" dirty="0">
                <a:solidFill>
                  <a:schemeClr val="bg1">
                    <a:lumMod val="85000"/>
                  </a:schemeClr>
                </a:solidFill>
                <a:latin typeface="Bookman Old Style" panose="02050604050505020204" pitchFamily="18" charset="0"/>
              </a:rPr>
              <a:t>18 февраля 2025 года</a:t>
            </a:r>
          </a:p>
          <a:p>
            <a:pPr rtl="0"/>
            <a:endParaRPr lang="ru-RU" dirty="0">
              <a:solidFill>
                <a:schemeClr val="bg1">
                  <a:lumMod val="8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Текст 5">
            <a:extLst>
              <a:ext uri="{FF2B5EF4-FFF2-40B4-BE49-F238E27FC236}">
                <a16:creationId xmlns:a16="http://schemas.microsoft.com/office/drawing/2014/main" id="{00E8966D-E64A-45AD-91A8-1CAE210563F8}"/>
              </a:ext>
            </a:extLst>
          </p:cNvPr>
          <p:cNvSpPr txBox="1">
            <a:spLocks/>
          </p:cNvSpPr>
          <p:nvPr/>
        </p:nvSpPr>
        <p:spPr>
          <a:xfrm>
            <a:off x="82832" y="297749"/>
            <a:ext cx="3312649" cy="4720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ru-RU"/>
            </a:defPPr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1">
                  <a:lumMod val="50000"/>
                </a:schemeClr>
              </a:buClr>
              <a:buFont typeface="Arial" pitchFamily="34" charset="0"/>
              <a:buNone/>
              <a:defRPr lang="ru-RU" sz="2400" b="0" i="0" kern="1200" cap="all" baseline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>
                  <a:lumMod val="50000"/>
                </a:schemeClr>
              </a:buClr>
              <a:buFont typeface="Arial" pitchFamily="34" charset="0"/>
              <a:buNone/>
              <a:defRPr lang="ru-RU" sz="1800" b="0" i="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>
                  <a:lumMod val="50000"/>
                </a:schemeClr>
              </a:buClr>
              <a:buFont typeface="Arial" pitchFamily="34" charset="0"/>
              <a:buNone/>
              <a:defRPr lang="ru-RU" sz="1600" b="0" i="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>
                  <a:lumMod val="50000"/>
                </a:schemeClr>
              </a:buClr>
              <a:buFont typeface="Arial" pitchFamily="34" charset="0"/>
              <a:buNone/>
              <a:defRPr lang="ru-RU" sz="1400" b="0" i="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>
                  <a:lumMod val="50000"/>
                </a:schemeClr>
              </a:buClr>
              <a:buFont typeface="Arial" pitchFamily="34" charset="0"/>
              <a:buNone/>
              <a:defRPr lang="ru-RU" sz="1400" b="0" i="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None/>
              <a:defRPr lang="ru-RU"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None/>
              <a:defRPr lang="ru-RU"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None/>
              <a:defRPr lang="ru-RU"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None/>
              <a:defRPr lang="ru-RU"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Выступление</a:t>
            </a:r>
          </a:p>
          <a:p>
            <a:pPr algn="l"/>
            <a:endParaRPr lang="ru-RU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387D415-3902-43DD-B066-A507BF65F7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836" y="273494"/>
            <a:ext cx="1688113" cy="1755638"/>
          </a:xfrm>
          <a:prstGeom prst="rect">
            <a:avLst/>
          </a:prstGeom>
        </p:spPr>
      </p:pic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05D403C8-3B69-4BC2-8DE1-26600241A7E7}"/>
              </a:ext>
            </a:extLst>
          </p:cNvPr>
          <p:cNvCxnSpPr>
            <a:cxnSpLocks/>
          </p:cNvCxnSpPr>
          <p:nvPr/>
        </p:nvCxnSpPr>
        <p:spPr>
          <a:xfrm>
            <a:off x="0" y="732680"/>
            <a:ext cx="4510236" cy="0"/>
          </a:xfrm>
          <a:prstGeom prst="line">
            <a:avLst/>
          </a:prstGeom>
          <a:ln w="222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Текст 5">
            <a:extLst>
              <a:ext uri="{FF2B5EF4-FFF2-40B4-BE49-F238E27FC236}">
                <a16:creationId xmlns:a16="http://schemas.microsoft.com/office/drawing/2014/main" id="{648E0DDC-1238-4B3E-867F-D9FAD453982F}"/>
              </a:ext>
            </a:extLst>
          </p:cNvPr>
          <p:cNvSpPr txBox="1">
            <a:spLocks/>
          </p:cNvSpPr>
          <p:nvPr/>
        </p:nvSpPr>
        <p:spPr>
          <a:xfrm>
            <a:off x="84217" y="806881"/>
            <a:ext cx="5650155" cy="28144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>
            <a:defPPr>
              <a:defRPr lang="ru-RU"/>
            </a:defPPr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1">
                  <a:lumMod val="50000"/>
                </a:schemeClr>
              </a:buClr>
              <a:buFont typeface="Arial" pitchFamily="34" charset="0"/>
              <a:buNone/>
              <a:defRPr lang="ru-RU" sz="2400" b="0" i="0" kern="1200" cap="all" baseline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>
                  <a:lumMod val="50000"/>
                </a:schemeClr>
              </a:buClr>
              <a:buFont typeface="Arial" pitchFamily="34" charset="0"/>
              <a:buNone/>
              <a:defRPr lang="ru-RU" sz="1800" b="0" i="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>
                  <a:lumMod val="50000"/>
                </a:schemeClr>
              </a:buClr>
              <a:buFont typeface="Arial" pitchFamily="34" charset="0"/>
              <a:buNone/>
              <a:defRPr lang="ru-RU" sz="1600" b="0" i="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>
                  <a:lumMod val="50000"/>
                </a:schemeClr>
              </a:buClr>
              <a:buFont typeface="Arial" pitchFamily="34" charset="0"/>
              <a:buNone/>
              <a:defRPr lang="ru-RU" sz="1400" b="0" i="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>
                  <a:lumMod val="50000"/>
                </a:schemeClr>
              </a:buClr>
              <a:buFont typeface="Arial" pitchFamily="34" charset="0"/>
              <a:buNone/>
              <a:defRPr lang="ru-RU" sz="1400" b="0" i="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None/>
              <a:defRPr lang="ru-RU"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None/>
              <a:defRPr lang="ru-RU"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None/>
              <a:defRPr lang="ru-RU"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None/>
              <a:defRPr lang="ru-RU"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800" dirty="0">
                <a:solidFill>
                  <a:schemeClr val="tx1"/>
                </a:solidFill>
                <a:latin typeface="Bookman Old Style" panose="02050604050505020204" pitchFamily="18" charset="0"/>
              </a:rPr>
              <a:t>Министра культуры республики Дагестан</a:t>
            </a:r>
          </a:p>
          <a:p>
            <a:pPr algn="l"/>
            <a:endParaRPr lang="ru-RU" sz="1800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5" name="Текст 5">
            <a:extLst>
              <a:ext uri="{FF2B5EF4-FFF2-40B4-BE49-F238E27FC236}">
                <a16:creationId xmlns:a16="http://schemas.microsoft.com/office/drawing/2014/main" id="{7D7A6BA1-CA7B-489F-82AC-AE32766FD0B0}"/>
              </a:ext>
            </a:extLst>
          </p:cNvPr>
          <p:cNvSpPr txBox="1">
            <a:spLocks/>
          </p:cNvSpPr>
          <p:nvPr/>
        </p:nvSpPr>
        <p:spPr>
          <a:xfrm>
            <a:off x="73751" y="1087719"/>
            <a:ext cx="5434131" cy="4720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ru-RU"/>
            </a:defPPr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1">
                  <a:lumMod val="50000"/>
                </a:schemeClr>
              </a:buClr>
              <a:buFont typeface="Arial" pitchFamily="34" charset="0"/>
              <a:buNone/>
              <a:defRPr lang="ru-RU" sz="2400" b="0" i="0" kern="1200" cap="all" baseline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>
                  <a:lumMod val="50000"/>
                </a:schemeClr>
              </a:buClr>
              <a:buFont typeface="Arial" pitchFamily="34" charset="0"/>
              <a:buNone/>
              <a:defRPr lang="ru-RU" sz="1800" b="0" i="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>
                  <a:lumMod val="50000"/>
                </a:schemeClr>
              </a:buClr>
              <a:buFont typeface="Arial" pitchFamily="34" charset="0"/>
              <a:buNone/>
              <a:defRPr lang="ru-RU" sz="1600" b="0" i="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>
                  <a:lumMod val="50000"/>
                </a:schemeClr>
              </a:buClr>
              <a:buFont typeface="Arial" pitchFamily="34" charset="0"/>
              <a:buNone/>
              <a:defRPr lang="ru-RU" sz="1400" b="0" i="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>
                  <a:lumMod val="50000"/>
                </a:schemeClr>
              </a:buClr>
              <a:buFont typeface="Arial" pitchFamily="34" charset="0"/>
              <a:buNone/>
              <a:defRPr lang="ru-RU" sz="1400" b="0" i="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None/>
              <a:defRPr lang="ru-RU"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None/>
              <a:defRPr lang="ru-RU"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None/>
              <a:defRPr lang="ru-RU"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None/>
              <a:defRPr lang="ru-RU"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b="1" dirty="0" err="1">
                <a:solidFill>
                  <a:srgbClr val="006BBC"/>
                </a:solidFill>
                <a:latin typeface="Bookman Old Style" panose="02050604050505020204" pitchFamily="18" charset="0"/>
              </a:rPr>
              <a:t>Бутаевой</a:t>
            </a:r>
            <a:r>
              <a:rPr lang="ru-RU" b="1" dirty="0">
                <a:solidFill>
                  <a:srgbClr val="006BBC"/>
                </a:solidFill>
                <a:latin typeface="Bookman Old Style" panose="02050604050505020204" pitchFamily="18" charset="0"/>
              </a:rPr>
              <a:t> </a:t>
            </a:r>
            <a:r>
              <a:rPr lang="ru-RU" b="1" dirty="0" err="1">
                <a:solidFill>
                  <a:srgbClr val="006BBC"/>
                </a:solidFill>
                <a:latin typeface="Bookman Old Style" panose="02050604050505020204" pitchFamily="18" charset="0"/>
              </a:rPr>
              <a:t>заремы</a:t>
            </a:r>
            <a:r>
              <a:rPr lang="ru-RU" b="1" dirty="0">
                <a:solidFill>
                  <a:srgbClr val="006BBC"/>
                </a:solidFill>
                <a:latin typeface="Bookman Old Style" panose="02050604050505020204" pitchFamily="18" charset="0"/>
              </a:rPr>
              <a:t> </a:t>
            </a:r>
            <a:r>
              <a:rPr lang="ru-RU" b="1" dirty="0" err="1">
                <a:solidFill>
                  <a:srgbClr val="006BBC"/>
                </a:solidFill>
                <a:latin typeface="Bookman Old Style" panose="02050604050505020204" pitchFamily="18" charset="0"/>
              </a:rPr>
              <a:t>ажуевны</a:t>
            </a:r>
            <a:endParaRPr lang="ru-RU" b="1" dirty="0">
              <a:solidFill>
                <a:srgbClr val="006BBC"/>
              </a:solidFill>
              <a:latin typeface="Bookman Old Style" panose="02050604050505020204" pitchFamily="18" charset="0"/>
            </a:endParaRPr>
          </a:p>
          <a:p>
            <a:pPr algn="l"/>
            <a:endParaRPr lang="ru-RU" b="1" dirty="0">
              <a:solidFill>
                <a:srgbClr val="006BBC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5964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: скругленные углы 27">
            <a:extLst>
              <a:ext uri="{FF2B5EF4-FFF2-40B4-BE49-F238E27FC236}">
                <a16:creationId xmlns:a16="http://schemas.microsoft.com/office/drawing/2014/main" id="{579222AE-BA54-4FDD-B976-18B0E2A3AB01}"/>
              </a:ext>
            </a:extLst>
          </p:cNvPr>
          <p:cNvSpPr/>
          <p:nvPr/>
        </p:nvSpPr>
        <p:spPr>
          <a:xfrm>
            <a:off x="338422" y="4798160"/>
            <a:ext cx="6859476" cy="194320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значимые показатели для отрасли культуры</a:t>
            </a:r>
            <a:endParaRPr lang="ru-RU" dirty="0"/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E767B257-E87B-4DD9-BBC6-1AAD7367A93B}"/>
              </a:ext>
            </a:extLst>
          </p:cNvPr>
          <p:cNvSpPr/>
          <p:nvPr/>
        </p:nvSpPr>
        <p:spPr>
          <a:xfrm>
            <a:off x="326648" y="3691196"/>
            <a:ext cx="6859476" cy="951193"/>
          </a:xfrm>
          <a:prstGeom prst="roundRect">
            <a:avLst/>
          </a:prstGeom>
          <a:solidFill>
            <a:srgbClr val="006BB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effectLst/>
                <a:latin typeface="+mj-lt"/>
                <a:ea typeface="Calibri" panose="020F0502020204030204" pitchFamily="34" charset="0"/>
              </a:rPr>
              <a:t>ЗНАЧИМЫЕ ПОКАЗАТЕЛИ ДЛЯ ОТРАСЛИ КУЛЬТУРЫ:</a:t>
            </a:r>
            <a:endParaRPr lang="ru-RU" dirty="0">
              <a:latin typeface="+mj-lt"/>
            </a:endParaRPr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060915A8-1E41-41F3-B335-536C534C262E}"/>
              </a:ext>
            </a:extLst>
          </p:cNvPr>
          <p:cNvSpPr/>
          <p:nvPr/>
        </p:nvSpPr>
        <p:spPr>
          <a:xfrm>
            <a:off x="343377" y="1530704"/>
            <a:ext cx="3240360" cy="182628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бъект 9">
            <a:extLst>
              <a:ext uri="{FF2B5EF4-FFF2-40B4-BE49-F238E27FC236}">
                <a16:creationId xmlns:a16="http://schemas.microsoft.com/office/drawing/2014/main" id="{54D06F93-BADF-B868-37D1-DA06AE928C1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49202" y="1582402"/>
            <a:ext cx="3028709" cy="1716977"/>
          </a:xfrm>
        </p:spPr>
        <p:txBody>
          <a:bodyPr rtlCol="0">
            <a:noAutofit/>
          </a:bodyPr>
          <a:lstStyle>
            <a:defPPr>
              <a:defRPr lang="ru-RU"/>
            </a:defPPr>
          </a:lstStyle>
          <a:p>
            <a:pPr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ru-RU" dirty="0">
                <a:effectLst/>
                <a:latin typeface="+mj-lt"/>
                <a:ea typeface="Calibri" panose="020F0502020204030204" pitchFamily="34" charset="0"/>
              </a:rPr>
              <a:t>В целях реализации </a:t>
            </a:r>
            <a:r>
              <a:rPr lang="ru-RU" i="0" dirty="0">
                <a:solidFill>
                  <a:schemeClr val="tx1"/>
                </a:solidFill>
                <a:effectLst/>
                <a:latin typeface="Bookman Old Style" panose="02050604050505020204" pitchFamily="18" charset="0"/>
              </a:rPr>
              <a:t>Указа Президента РФ № 809 </a:t>
            </a:r>
            <a:r>
              <a:rPr lang="ru-RU" dirty="0">
                <a:effectLst/>
                <a:latin typeface="+mj-lt"/>
                <a:ea typeface="Calibri" panose="020F0502020204030204" pitchFamily="34" charset="0"/>
              </a:rPr>
              <a:t>в минувшем году были </a:t>
            </a:r>
            <a:r>
              <a:rPr lang="ru-RU" b="1" dirty="0">
                <a:effectLst/>
                <a:latin typeface="Book Antiqua" panose="02040602050305030304" pitchFamily="18" charset="0"/>
                <a:ea typeface="Calibri" panose="020F0502020204030204" pitchFamily="34" charset="0"/>
              </a:rPr>
              <a:t>приняты</a:t>
            </a:r>
            <a:r>
              <a:rPr lang="ru-RU" b="1" dirty="0">
                <a:effectLst/>
                <a:latin typeface="+mj-lt"/>
                <a:ea typeface="Calibri" panose="020F0502020204030204" pitchFamily="34" charset="0"/>
              </a:rPr>
              <a:t> федеральный и региональный планы мероприятий </a:t>
            </a:r>
            <a:endParaRPr lang="ru-RU" b="1" dirty="0">
              <a:latin typeface="+mj-lt"/>
            </a:endParaRPr>
          </a:p>
        </p:txBody>
      </p:sp>
      <p:sp>
        <p:nvSpPr>
          <p:cNvPr id="18" name="Заголовок 17">
            <a:extLst>
              <a:ext uri="{FF2B5EF4-FFF2-40B4-BE49-F238E27FC236}">
                <a16:creationId xmlns:a16="http://schemas.microsoft.com/office/drawing/2014/main" id="{EFC361F2-B62F-412C-BDBA-865AEC91C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377" y="378102"/>
            <a:ext cx="7110516" cy="1636792"/>
          </a:xfrm>
        </p:spPr>
        <p:txBody>
          <a:bodyPr/>
          <a:lstStyle/>
          <a:p>
            <a:r>
              <a:rPr lang="ru-RU" sz="2000" b="1" dirty="0">
                <a:solidFill>
                  <a:schemeClr val="tx1"/>
                </a:solidFill>
              </a:rPr>
              <a:t>Приоритеты и цели государственной политики в сфере культуры </a:t>
            </a:r>
            <a:r>
              <a:rPr lang="ru-RU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br>
              <a:rPr lang="ru-RU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995F53C-07D6-474E-B017-86A0DECAE98C}"/>
              </a:ext>
            </a:extLst>
          </p:cNvPr>
          <p:cNvSpPr txBox="1"/>
          <p:nvPr/>
        </p:nvSpPr>
        <p:spPr>
          <a:xfrm>
            <a:off x="418921" y="4938767"/>
            <a:ext cx="6816283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ru-RU" sz="1600" dirty="0">
                <a:effectLst/>
                <a:latin typeface="+mj-lt"/>
                <a:ea typeface="Calibri" panose="020F0502020204030204" pitchFamily="34" charset="0"/>
              </a:rPr>
              <a:t>«обеспечение продвижения и защиты традиционных российских духовно-нравственных ценностей в рамках </a:t>
            </a:r>
            <a:r>
              <a:rPr lang="ru-RU" b="1" i="1" dirty="0">
                <a:effectLst/>
                <a:latin typeface="+mj-lt"/>
                <a:ea typeface="Calibri" panose="020F0502020204030204" pitchFamily="34" charset="0"/>
              </a:rPr>
              <a:t>не менее 70% </a:t>
            </a:r>
            <a:r>
              <a:rPr lang="ru-RU" sz="1600" dirty="0">
                <a:effectLst/>
                <a:latin typeface="+mj-lt"/>
                <a:ea typeface="Calibri" panose="020F0502020204030204" pitchFamily="34" charset="0"/>
              </a:rPr>
              <a:t>проектов в сфере культуры, искусства и народного творчества к 2030 году и</a:t>
            </a:r>
            <a:br>
              <a:rPr lang="ru-RU" sz="1600" dirty="0">
                <a:effectLst/>
                <a:latin typeface="+mj-lt"/>
                <a:ea typeface="Calibri" panose="020F0502020204030204" pitchFamily="34" charset="0"/>
              </a:rPr>
            </a:br>
            <a:r>
              <a:rPr lang="ru-RU" b="1" i="1" dirty="0">
                <a:effectLst/>
                <a:latin typeface="+mj-lt"/>
                <a:ea typeface="Calibri" panose="020F0502020204030204" pitchFamily="34" charset="0"/>
              </a:rPr>
              <a:t>не менее 80%</a:t>
            </a:r>
            <a:r>
              <a:rPr lang="ru-RU" sz="1600" dirty="0">
                <a:effectLst/>
                <a:latin typeface="+mj-lt"/>
                <a:ea typeface="Calibri" panose="020F0502020204030204" pitchFamily="34" charset="0"/>
              </a:rPr>
              <a:t> таких проектов к 2036 году» и показатель</a:t>
            </a:r>
            <a:br>
              <a:rPr lang="ru-RU" sz="1600" dirty="0">
                <a:effectLst/>
                <a:latin typeface="+mj-lt"/>
                <a:ea typeface="Calibri" panose="020F0502020204030204" pitchFamily="34" charset="0"/>
              </a:rPr>
            </a:br>
            <a:r>
              <a:rPr lang="ru-RU" sz="1600" dirty="0">
                <a:effectLst/>
                <a:latin typeface="+mj-lt"/>
                <a:ea typeface="Calibri" panose="020F0502020204030204" pitchFamily="34" charset="0"/>
              </a:rPr>
              <a:t>«повышение к 2030 году удовлетворенности граждан работой государственных и муниципальных организаций культуры»</a:t>
            </a:r>
            <a:endParaRPr lang="ru-RU" sz="16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CCB5A372-7AF5-4205-9B87-0FE14B62DD57}"/>
              </a:ext>
            </a:extLst>
          </p:cNvPr>
          <p:cNvCxnSpPr>
            <a:cxnSpLocks/>
            <a:stCxn id="18" idx="1"/>
            <a:endCxn id="18" idx="3"/>
          </p:cNvCxnSpPr>
          <p:nvPr/>
        </p:nvCxnSpPr>
        <p:spPr>
          <a:xfrm>
            <a:off x="343377" y="1196498"/>
            <a:ext cx="7110516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C91CA754-0E6A-49D3-B4FD-FC877324A496}"/>
              </a:ext>
            </a:extLst>
          </p:cNvPr>
          <p:cNvSpPr/>
          <p:nvPr/>
        </p:nvSpPr>
        <p:spPr>
          <a:xfrm>
            <a:off x="3962494" y="1530657"/>
            <a:ext cx="3240360" cy="189834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бъект 9">
            <a:extLst>
              <a:ext uri="{FF2B5EF4-FFF2-40B4-BE49-F238E27FC236}">
                <a16:creationId xmlns:a16="http://schemas.microsoft.com/office/drawing/2014/main" id="{C9E7C42B-3284-4303-8832-127D47C2D0CA}"/>
              </a:ext>
            </a:extLst>
          </p:cNvPr>
          <p:cNvSpPr txBox="1">
            <a:spLocks/>
          </p:cNvSpPr>
          <p:nvPr/>
        </p:nvSpPr>
        <p:spPr>
          <a:xfrm>
            <a:off x="4113793" y="1616551"/>
            <a:ext cx="3084105" cy="14878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ru-RU"/>
            </a:defPPr>
            <a:lvl1pPr marL="246888" indent="-24688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1">
                  <a:lumMod val="50000"/>
                </a:schemeClr>
              </a:buClr>
              <a:buFont typeface="Arial" pitchFamily="34" charset="0"/>
              <a:buChar char="•"/>
              <a:defRPr lang="ru-RU" sz="1600" b="0" i="0" kern="120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548640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>
                  <a:lumMod val="50000"/>
                </a:schemeClr>
              </a:buClr>
              <a:buFont typeface="Arial" pitchFamily="34" charset="0"/>
              <a:buChar char="•"/>
              <a:defRPr lang="ru-RU" sz="1600" b="0" i="0" kern="120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850392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>
                  <a:lumMod val="50000"/>
                </a:schemeClr>
              </a:buClr>
              <a:buFont typeface="Arial" pitchFamily="34" charset="0"/>
              <a:buChar char="•"/>
              <a:defRPr lang="ru-RU" sz="1600" b="0" i="0" kern="120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152144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>
                  <a:lumMod val="50000"/>
                </a:schemeClr>
              </a:buClr>
              <a:buFont typeface="Arial" pitchFamily="34" charset="0"/>
              <a:buChar char="•"/>
              <a:defRPr lang="ru-RU" sz="1600" b="0" i="0" kern="120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453896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>
                  <a:lumMod val="50000"/>
                </a:schemeClr>
              </a:buClr>
              <a:buFont typeface="Arial" pitchFamily="34" charset="0"/>
              <a:buChar char="•"/>
              <a:defRPr lang="ru-RU" sz="1600" b="0" i="0" kern="120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755648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Char char="•"/>
              <a:defRPr lang="ru-RU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Char char="•"/>
              <a:defRPr lang="ru-RU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59152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Char char="•"/>
              <a:defRPr lang="ru-RU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60904" indent="-2468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Char char="•"/>
              <a:defRPr lang="ru-RU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ru-RU" dirty="0">
                <a:effectLst/>
                <a:latin typeface="+mj-lt"/>
                <a:ea typeface="Calibri" panose="020F0502020204030204" pitchFamily="34" charset="0"/>
              </a:rPr>
              <a:t>Во исполнение </a:t>
            </a:r>
            <a:r>
              <a:rPr lang="ru-RU" dirty="0">
                <a:effectLst/>
                <a:latin typeface="Bookman Old Style" panose="02050604050505020204" pitchFamily="18" charset="0"/>
                <a:ea typeface="Calibri" panose="020F0502020204030204" pitchFamily="34" charset="0"/>
              </a:rPr>
              <a:t>Указа Президента РФ</a:t>
            </a:r>
            <a:r>
              <a:rPr lang="ru-RU" dirty="0">
                <a:latin typeface="Bookman Old Style" panose="02050604050505020204" pitchFamily="18" charset="0"/>
                <a:ea typeface="Calibri" panose="020F0502020204030204" pitchFamily="34" charset="0"/>
              </a:rPr>
              <a:t> </a:t>
            </a:r>
            <a:r>
              <a:rPr lang="ru-RU" dirty="0">
                <a:effectLst/>
                <a:latin typeface="Bookman Old Style" panose="02050604050505020204" pitchFamily="18" charset="0"/>
                <a:ea typeface="Calibri" panose="020F0502020204030204" pitchFamily="34" charset="0"/>
              </a:rPr>
              <a:t>№ 309 </a:t>
            </a:r>
            <a:r>
              <a:rPr lang="ru-RU" b="1" dirty="0">
                <a:effectLst/>
                <a:latin typeface="+mj-lt"/>
                <a:ea typeface="Calibri" panose="020F0502020204030204" pitchFamily="34" charset="0"/>
              </a:rPr>
              <a:t>сформирован Единый план </a:t>
            </a:r>
            <a:r>
              <a:rPr lang="ru-RU" dirty="0">
                <a:effectLst/>
                <a:latin typeface="+mj-lt"/>
                <a:ea typeface="Calibri" panose="020F0502020204030204" pitchFamily="34" charset="0"/>
              </a:rPr>
              <a:t>по достижению национальных целей развития</a:t>
            </a:r>
            <a:endParaRPr lang="ru-RU" sz="1400" dirty="0">
              <a:latin typeface="+mj-lt"/>
            </a:endParaRP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BE16369E-6E06-4BDC-AFC1-A86DE5DC1B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1" b="-5331"/>
          <a:stretch/>
        </p:blipFill>
        <p:spPr>
          <a:xfrm>
            <a:off x="7923533" y="-755"/>
            <a:ext cx="4265292" cy="33001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BFD829FD-1F20-48E3-8064-D4B9971AD3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9" r="24681"/>
          <a:stretch/>
        </p:blipFill>
        <p:spPr>
          <a:xfrm>
            <a:off x="7918577" y="2805362"/>
            <a:ext cx="4265292" cy="40603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7929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 xmlns:a14="http://schemas.microsoft.com/office/drawing/2010/main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E767B257-E87B-4DD9-BBC6-1AAD7367A93B}"/>
              </a:ext>
            </a:extLst>
          </p:cNvPr>
          <p:cNvSpPr/>
          <p:nvPr/>
        </p:nvSpPr>
        <p:spPr>
          <a:xfrm>
            <a:off x="405780" y="5444198"/>
            <a:ext cx="7010364" cy="1055245"/>
          </a:xfrm>
          <a:prstGeom prst="roundRect">
            <a:avLst/>
          </a:prstGeom>
          <a:solidFill>
            <a:srgbClr val="006BB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060915A8-1E41-41F3-B335-536C534C262E}"/>
              </a:ext>
            </a:extLst>
          </p:cNvPr>
          <p:cNvSpPr/>
          <p:nvPr/>
        </p:nvSpPr>
        <p:spPr>
          <a:xfrm>
            <a:off x="333772" y="2177231"/>
            <a:ext cx="7082372" cy="290654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бъект 9">
            <a:extLst>
              <a:ext uri="{FF2B5EF4-FFF2-40B4-BE49-F238E27FC236}">
                <a16:creationId xmlns:a16="http://schemas.microsoft.com/office/drawing/2014/main" id="{54D06F93-BADF-B868-37D1-DA06AE928C1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2265" y="2344152"/>
            <a:ext cx="6687196" cy="2901960"/>
          </a:xfrm>
        </p:spPr>
        <p:txBody>
          <a:bodyPr rtlCol="0">
            <a:normAutofit fontScale="92500"/>
          </a:bodyPr>
          <a:lstStyle>
            <a:defPPr>
              <a:defRPr lang="ru-RU"/>
            </a:defPPr>
          </a:lstStyle>
          <a:p>
            <a:pPr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ru-RU" sz="1800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работать над </a:t>
            </a:r>
            <a:r>
              <a:rPr lang="ru-RU" sz="1800" b="1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повышением привлекательности </a:t>
            </a:r>
            <a:r>
              <a:rPr lang="ru-RU" sz="1800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культурных мероприятий;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ru-RU" sz="1800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активно </a:t>
            </a:r>
            <a:r>
              <a:rPr lang="ru-RU" sz="1800" b="1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вовлекать население </a:t>
            </a:r>
            <a:r>
              <a:rPr lang="ru-RU" sz="1800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творческую деятельность;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ru-RU" sz="1800" b="1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использовать современные </a:t>
            </a:r>
            <a:r>
              <a:rPr lang="ru-RU" sz="1800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цифровые, аудиовизуальные технологии;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ru-RU" sz="1800" b="1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становиться местами притяжения </a:t>
            </a:r>
            <a:r>
              <a:rPr lang="ru-RU" sz="1800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узнаваемыми, востребованными, доступными для всех категорий граждан.</a:t>
            </a:r>
          </a:p>
          <a:p>
            <a:pPr rtl="0">
              <a:spcAft>
                <a:spcPts val="1200"/>
              </a:spcAft>
            </a:pPr>
            <a:endParaRPr lang="ru-RU" dirty="0">
              <a:latin typeface="Book Antiqua" panose="02040602050305030304" pitchFamily="18" charset="0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68BBCF6-2B40-5520-5644-8B392D21C1E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dirty="0"/>
              <a:t>АНТИЧНАЯ ЛИТЕРАТУРА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F406CB4-E4D5-97C2-AEE7-21F92E34E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DF28FB93-0A08-4E7D-8E63-9EFA29F1E093}" type="slidenum">
              <a:rPr lang="ru-RU" smtClean="0"/>
              <a:pPr rtl="0"/>
              <a:t>6</a:t>
            </a:fld>
            <a:endParaRPr lang="ru-RU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128FC6D-A747-4F24-9DB0-76D633585A2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44" r="29244"/>
          <a:stretch>
            <a:fillRect/>
          </a:stretch>
        </p:blipFill>
        <p:spPr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0" endPos="28000" dist="5000" dir="5400000" sy="-100000" algn="bl" rotWithShape="0"/>
          </a:effectLst>
        </p:spPr>
      </p:pic>
      <p:sp>
        <p:nvSpPr>
          <p:cNvPr id="18" name="Заголовок 17">
            <a:extLst>
              <a:ext uri="{FF2B5EF4-FFF2-40B4-BE49-F238E27FC236}">
                <a16:creationId xmlns:a16="http://schemas.microsoft.com/office/drawing/2014/main" id="{EFC361F2-B62F-412C-BDBA-865AEC91C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377" y="378102"/>
            <a:ext cx="7110516" cy="1636792"/>
          </a:xfrm>
        </p:spPr>
        <p:txBody>
          <a:bodyPr/>
          <a:lstStyle/>
          <a:p>
            <a:r>
              <a:rPr lang="ru-RU" sz="4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Задача учреждений культуры:</a:t>
            </a:r>
            <a:br>
              <a:rPr lang="ru-RU" sz="4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995F53C-07D6-474E-B017-86A0DECAE98C}"/>
              </a:ext>
            </a:extLst>
          </p:cNvPr>
          <p:cNvSpPr txBox="1"/>
          <p:nvPr/>
        </p:nvSpPr>
        <p:spPr>
          <a:xfrm>
            <a:off x="502265" y="5522976"/>
            <a:ext cx="6816283" cy="9290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600" dirty="0">
                <a:solidFill>
                  <a:schemeClr val="bg1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Показатель «увеличение числа посещений организаций культуры до 2030 года» – в 2024 году он составил </a:t>
            </a:r>
            <a:r>
              <a:rPr lang="ru-RU" b="1" dirty="0">
                <a:solidFill>
                  <a:schemeClr val="bg1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22,96 млн. посещений</a:t>
            </a:r>
            <a:r>
              <a:rPr lang="ru-RU" sz="1600" b="1" dirty="0">
                <a:solidFill>
                  <a:schemeClr val="bg1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bg1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отношению к плану 21,39 млн. посещений.</a:t>
            </a:r>
          </a:p>
        </p:txBody>
      </p:sp>
    </p:spTree>
    <p:extLst>
      <p:ext uri="{BB962C8B-B14F-4D97-AF65-F5344CB8AC3E}">
        <p14:creationId xmlns:p14="http://schemas.microsoft.com/office/powerpoint/2010/main" val="258821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 xmlns:a14="http://schemas.microsoft.com/office/drawing/2010/main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Прямоугольник: скругленные углы 31">
            <a:extLst>
              <a:ext uri="{FF2B5EF4-FFF2-40B4-BE49-F238E27FC236}">
                <a16:creationId xmlns:a16="http://schemas.microsoft.com/office/drawing/2014/main" id="{5585AB0C-DB08-4461-92CC-86E1EF43C6ED}"/>
              </a:ext>
            </a:extLst>
          </p:cNvPr>
          <p:cNvSpPr/>
          <p:nvPr/>
        </p:nvSpPr>
        <p:spPr>
          <a:xfrm>
            <a:off x="5330307" y="3761494"/>
            <a:ext cx="3052319" cy="259228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000" dirty="0">
              <a:solidFill>
                <a:schemeClr val="tx1"/>
              </a:solidFill>
              <a:effectLst/>
              <a:latin typeface="+mj-lt"/>
              <a:ea typeface="Calibri" panose="020F0502020204030204" pitchFamily="34" charset="0"/>
            </a:endParaRPr>
          </a:p>
        </p:txBody>
      </p:sp>
      <p:sp>
        <p:nvSpPr>
          <p:cNvPr id="31" name="Прямоугольник: скругленные углы 30">
            <a:extLst>
              <a:ext uri="{FF2B5EF4-FFF2-40B4-BE49-F238E27FC236}">
                <a16:creationId xmlns:a16="http://schemas.microsoft.com/office/drawing/2014/main" id="{9D441C6D-CCF0-4642-92FC-33BFFA78CCD9}"/>
              </a:ext>
            </a:extLst>
          </p:cNvPr>
          <p:cNvSpPr/>
          <p:nvPr/>
        </p:nvSpPr>
        <p:spPr>
          <a:xfrm>
            <a:off x="4046986" y="3761494"/>
            <a:ext cx="3052319" cy="259228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000" dirty="0">
              <a:solidFill>
                <a:schemeClr val="tx1"/>
              </a:solidFill>
              <a:effectLst/>
              <a:latin typeface="+mj-lt"/>
              <a:ea typeface="Calibri" panose="020F0502020204030204" pitchFamily="34" charset="0"/>
            </a:endParaRPr>
          </a:p>
        </p:txBody>
      </p:sp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id="{7A687AAF-148A-4004-A448-F25B0DC4FFA1}"/>
              </a:ext>
            </a:extLst>
          </p:cNvPr>
          <p:cNvSpPr/>
          <p:nvPr/>
        </p:nvSpPr>
        <p:spPr>
          <a:xfrm>
            <a:off x="2277988" y="3761494"/>
            <a:ext cx="3052319" cy="259228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000" dirty="0">
              <a:solidFill>
                <a:schemeClr val="tx1"/>
              </a:solidFill>
              <a:effectLst/>
              <a:latin typeface="+mj-lt"/>
              <a:ea typeface="Calibri" panose="020F0502020204030204" pitchFamily="34" charset="0"/>
            </a:endParaRPr>
          </a:p>
        </p:txBody>
      </p:sp>
      <p:sp>
        <p:nvSpPr>
          <p:cNvPr id="7" name="Прямоугольник: скругленные верхние углы 6">
            <a:extLst>
              <a:ext uri="{FF2B5EF4-FFF2-40B4-BE49-F238E27FC236}">
                <a16:creationId xmlns:a16="http://schemas.microsoft.com/office/drawing/2014/main" id="{9397D0CD-75D0-4472-B1D3-B757151559AB}"/>
              </a:ext>
            </a:extLst>
          </p:cNvPr>
          <p:cNvSpPr/>
          <p:nvPr/>
        </p:nvSpPr>
        <p:spPr>
          <a:xfrm rot="16200000">
            <a:off x="6619520" y="1288692"/>
            <a:ext cx="6858001" cy="4280611"/>
          </a:xfrm>
          <a:prstGeom prst="round2SameRect">
            <a:avLst/>
          </a:prstGeom>
          <a:solidFill>
            <a:srgbClr val="006B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Прямоугольник: скругленные углы 27">
            <a:extLst>
              <a:ext uri="{FF2B5EF4-FFF2-40B4-BE49-F238E27FC236}">
                <a16:creationId xmlns:a16="http://schemas.microsoft.com/office/drawing/2014/main" id="{579222AE-BA54-4FDD-B976-18B0E2A3AB01}"/>
              </a:ext>
            </a:extLst>
          </p:cNvPr>
          <p:cNvSpPr/>
          <p:nvPr/>
        </p:nvSpPr>
        <p:spPr>
          <a:xfrm>
            <a:off x="265479" y="3761494"/>
            <a:ext cx="3052319" cy="259228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000" dirty="0">
              <a:solidFill>
                <a:schemeClr val="tx1"/>
              </a:solidFill>
              <a:effectLst/>
              <a:latin typeface="+mj-lt"/>
              <a:ea typeface="Calibri" panose="020F0502020204030204" pitchFamily="34" charset="0"/>
            </a:endParaRPr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E767B257-E87B-4DD9-BBC6-1AAD7367A93B}"/>
              </a:ext>
            </a:extLst>
          </p:cNvPr>
          <p:cNvSpPr/>
          <p:nvPr/>
        </p:nvSpPr>
        <p:spPr>
          <a:xfrm>
            <a:off x="305789" y="1392429"/>
            <a:ext cx="3628383" cy="1807978"/>
          </a:xfrm>
          <a:prstGeom prst="roundRect">
            <a:avLst/>
          </a:prstGeom>
          <a:solidFill>
            <a:srgbClr val="006BB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effectLst/>
                <a:latin typeface="+mj-lt"/>
                <a:ea typeface="Calibri" panose="020F0502020204030204" pitchFamily="34" charset="0"/>
              </a:rPr>
              <a:t>2114</a:t>
            </a:r>
            <a:br>
              <a:rPr lang="ru-RU" b="1" dirty="0">
                <a:latin typeface="+mj-lt"/>
                <a:ea typeface="Calibri" panose="020F0502020204030204" pitchFamily="34" charset="0"/>
              </a:rPr>
            </a:br>
            <a:r>
              <a:rPr lang="ru-RU" sz="1800" dirty="0">
                <a:effectLst/>
                <a:latin typeface="+mj-lt"/>
                <a:ea typeface="Calibri" panose="020F0502020204030204" pitchFamily="34" charset="0"/>
              </a:rPr>
              <a:t>государственных и муниципальных учреждений</a:t>
            </a:r>
          </a:p>
          <a:p>
            <a:pPr algn="ctr"/>
            <a:r>
              <a:rPr lang="ru-RU" dirty="0">
                <a:latin typeface="+mj-lt"/>
              </a:rPr>
              <a:t>(сеть учреждений культуры)</a:t>
            </a:r>
          </a:p>
        </p:txBody>
      </p:sp>
      <p:sp>
        <p:nvSpPr>
          <p:cNvPr id="18" name="Заголовок 17">
            <a:extLst>
              <a:ext uri="{FF2B5EF4-FFF2-40B4-BE49-F238E27FC236}">
                <a16:creationId xmlns:a16="http://schemas.microsoft.com/office/drawing/2014/main" id="{EFC361F2-B62F-412C-BDBA-865AEC91C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376" y="378102"/>
            <a:ext cx="7407221" cy="1238449"/>
          </a:xfrm>
        </p:spPr>
        <p:txBody>
          <a:bodyPr/>
          <a:lstStyle/>
          <a:p>
            <a:r>
              <a:rPr lang="ru-RU" sz="2800" b="1" dirty="0">
                <a:solidFill>
                  <a:schemeClr val="tx1"/>
                </a:solidFill>
              </a:rPr>
              <a:t>Культура Дагестана в цифрах</a:t>
            </a:r>
            <a:r>
              <a:rPr lang="ru-RU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br>
              <a:rPr lang="ru-RU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995F53C-07D6-474E-B017-86A0DECAE98C}"/>
              </a:ext>
            </a:extLst>
          </p:cNvPr>
          <p:cNvSpPr txBox="1"/>
          <p:nvPr/>
        </p:nvSpPr>
        <p:spPr>
          <a:xfrm>
            <a:off x="7976714" y="1259410"/>
            <a:ext cx="4280612" cy="21671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Исполнение государственного задания подведомственными учреждениями в отчетный период составило</a:t>
            </a:r>
            <a:br>
              <a:rPr lang="ru-RU" sz="2000" b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800" b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100%.</a:t>
            </a:r>
            <a:endParaRPr lang="ru-RU" sz="2000" b="1" dirty="0">
              <a:solidFill>
                <a:schemeClr val="bg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CCB5A372-7AF5-4205-9B87-0FE14B62DD57}"/>
              </a:ext>
            </a:extLst>
          </p:cNvPr>
          <p:cNvCxnSpPr>
            <a:cxnSpLocks/>
            <a:stCxn id="18" idx="1"/>
            <a:endCxn id="18" idx="3"/>
          </p:cNvCxnSpPr>
          <p:nvPr/>
        </p:nvCxnSpPr>
        <p:spPr>
          <a:xfrm>
            <a:off x="343376" y="997327"/>
            <a:ext cx="7407221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CD921A74-2D62-4CE7-8558-A7DDA4F4B252}"/>
              </a:ext>
            </a:extLst>
          </p:cNvPr>
          <p:cNvSpPr/>
          <p:nvPr/>
        </p:nvSpPr>
        <p:spPr>
          <a:xfrm>
            <a:off x="4137533" y="1392429"/>
            <a:ext cx="3628383" cy="1807978"/>
          </a:xfrm>
          <a:prstGeom prst="roundRect">
            <a:avLst/>
          </a:prstGeom>
          <a:solidFill>
            <a:srgbClr val="006BB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effectLst/>
                <a:latin typeface="+mj-lt"/>
                <a:ea typeface="Calibri" panose="020F0502020204030204" pitchFamily="34" charset="0"/>
              </a:rPr>
              <a:t>6702</a:t>
            </a:r>
            <a:br>
              <a:rPr lang="ru-RU" b="1" dirty="0">
                <a:effectLst/>
                <a:latin typeface="+mj-lt"/>
                <a:ea typeface="Calibri" panose="020F0502020204030204" pitchFamily="34" charset="0"/>
              </a:rPr>
            </a:br>
            <a:r>
              <a:rPr lang="ru-RU" dirty="0">
                <a:effectLst/>
                <a:latin typeface="+mj-lt"/>
                <a:ea typeface="Calibri" panose="020F0502020204030204" pitchFamily="34" charset="0"/>
              </a:rPr>
              <a:t>человек</a:t>
            </a:r>
            <a:br>
              <a:rPr lang="ru-RU" dirty="0">
                <a:effectLst/>
                <a:latin typeface="+mj-lt"/>
                <a:ea typeface="Calibri" panose="020F0502020204030204" pitchFamily="34" charset="0"/>
              </a:rPr>
            </a:br>
            <a:r>
              <a:rPr lang="ru-RU" dirty="0">
                <a:effectLst/>
                <a:latin typeface="+mj-lt"/>
                <a:ea typeface="Calibri" panose="020F0502020204030204" pitchFamily="34" charset="0"/>
              </a:rPr>
              <a:t>(общая численность работников культуры)</a:t>
            </a:r>
            <a:endParaRPr lang="ru-RU" sz="800" dirty="0">
              <a:latin typeface="+mj-lt"/>
            </a:endParaRPr>
          </a:p>
        </p:txBody>
      </p:sp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DBDDFAD6-B1F1-4AEA-9922-5F37D941A47D}"/>
              </a:ext>
            </a:extLst>
          </p:cNvPr>
          <p:cNvSpPr/>
          <p:nvPr/>
        </p:nvSpPr>
        <p:spPr>
          <a:xfrm>
            <a:off x="6758994" y="3761494"/>
            <a:ext cx="3052319" cy="259228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000" dirty="0">
              <a:solidFill>
                <a:schemeClr val="tx1"/>
              </a:solidFill>
              <a:effectLst/>
              <a:latin typeface="+mj-lt"/>
              <a:ea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E3BE2DB-228A-466A-B0D7-F9EBB903E320}"/>
              </a:ext>
            </a:extLst>
          </p:cNvPr>
          <p:cNvSpPr txBox="1"/>
          <p:nvPr/>
        </p:nvSpPr>
        <p:spPr>
          <a:xfrm>
            <a:off x="4262850" y="4518645"/>
            <a:ext cx="426207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6BBC"/>
                </a:solidFill>
                <a:latin typeface="+mj-lt"/>
                <a:ea typeface="Calibri" panose="020F0502020204030204" pitchFamily="34" charset="0"/>
              </a:rPr>
              <a:t>&gt; </a:t>
            </a:r>
            <a:r>
              <a:rPr lang="ru-RU" sz="3600" b="1" dirty="0">
                <a:solidFill>
                  <a:srgbClr val="006BBC"/>
                </a:solidFill>
                <a:effectLst/>
                <a:latin typeface="+mj-lt"/>
                <a:ea typeface="Calibri" panose="020F0502020204030204" pitchFamily="34" charset="0"/>
              </a:rPr>
              <a:t>3,7 млн руб.</a:t>
            </a:r>
          </a:p>
          <a:p>
            <a:r>
              <a:rPr lang="ru-RU" dirty="0">
                <a:effectLst/>
                <a:latin typeface="+mj-lt"/>
                <a:ea typeface="Calibri" panose="020F0502020204030204" pitchFamily="34" charset="0"/>
              </a:rPr>
              <a:t>направлены на предоставление грантов, стипендий и премий</a:t>
            </a:r>
            <a:endParaRPr lang="ru-RU" sz="3200" b="1" dirty="0">
              <a:solidFill>
                <a:srgbClr val="006BBC"/>
              </a:solidFill>
              <a:effectLst/>
              <a:latin typeface="+mj-lt"/>
              <a:ea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D2C0352-2E58-417B-ADA3-B124A2280FE6}"/>
              </a:ext>
            </a:extLst>
          </p:cNvPr>
          <p:cNvSpPr txBox="1"/>
          <p:nvPr/>
        </p:nvSpPr>
        <p:spPr>
          <a:xfrm>
            <a:off x="508236" y="4545894"/>
            <a:ext cx="361231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6BBC"/>
                </a:solidFill>
                <a:latin typeface="+mj-lt"/>
                <a:ea typeface="Calibri" panose="020F0502020204030204" pitchFamily="34" charset="0"/>
              </a:rPr>
              <a:t>&gt; </a:t>
            </a:r>
            <a:r>
              <a:rPr lang="ru-RU" sz="3600" b="1" dirty="0">
                <a:solidFill>
                  <a:srgbClr val="006BBC"/>
                </a:solidFill>
                <a:effectLst/>
                <a:latin typeface="+mj-lt"/>
                <a:ea typeface="Calibri" panose="020F0502020204030204" pitchFamily="34" charset="0"/>
              </a:rPr>
              <a:t>33 </a:t>
            </a:r>
            <a:r>
              <a:rPr lang="ru-RU" sz="3600" b="1" dirty="0">
                <a:solidFill>
                  <a:srgbClr val="006BBC"/>
                </a:solidFill>
                <a:latin typeface="+mj-lt"/>
                <a:ea typeface="Calibri" panose="020F0502020204030204" pitchFamily="34" charset="0"/>
              </a:rPr>
              <a:t>тыс.</a:t>
            </a:r>
            <a:r>
              <a:rPr lang="ru-RU" sz="3600" b="1" dirty="0">
                <a:solidFill>
                  <a:srgbClr val="006BBC"/>
                </a:solidFill>
                <a:effectLst/>
                <a:latin typeface="+mj-lt"/>
                <a:ea typeface="Calibri" panose="020F0502020204030204" pitchFamily="34" charset="0"/>
              </a:rPr>
              <a:t> руб.</a:t>
            </a:r>
          </a:p>
          <a:p>
            <a:r>
              <a:rPr lang="ru-RU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среднемесячная заработная</a:t>
            </a:r>
            <a:br>
              <a:rPr lang="en-US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</a:br>
            <a:r>
              <a:rPr lang="ru-RU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плата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96B8915-CE04-4222-A0FD-646A0A044C59}"/>
              </a:ext>
            </a:extLst>
          </p:cNvPr>
          <p:cNvSpPr txBox="1"/>
          <p:nvPr/>
        </p:nvSpPr>
        <p:spPr>
          <a:xfrm>
            <a:off x="498478" y="3920503"/>
            <a:ext cx="21198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latin typeface="+mj-lt"/>
              </a:rPr>
              <a:t>В 2024 году:</a:t>
            </a:r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863ED588-8F5E-45B8-AF56-2D29B11542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860" y="374907"/>
            <a:ext cx="731320" cy="760574"/>
          </a:xfrm>
          <a:prstGeom prst="rect">
            <a:avLst/>
          </a:prstGeom>
        </p:spPr>
      </p:pic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2A82E9BD-0C20-4BC8-B6C9-C49A658BD5ED}"/>
              </a:ext>
            </a:extLst>
          </p:cNvPr>
          <p:cNvSpPr/>
          <p:nvPr/>
        </p:nvSpPr>
        <p:spPr>
          <a:xfrm>
            <a:off x="8899348" y="3760042"/>
            <a:ext cx="3052319" cy="259228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000" dirty="0">
              <a:solidFill>
                <a:schemeClr val="tx1"/>
              </a:solidFill>
              <a:effectLst/>
              <a:latin typeface="+mj-lt"/>
              <a:ea typeface="Calibri" panose="020F050202020403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4564D47-414F-4A14-B1E9-E3E142EB8158}"/>
              </a:ext>
            </a:extLst>
          </p:cNvPr>
          <p:cNvSpPr txBox="1"/>
          <p:nvPr/>
        </p:nvSpPr>
        <p:spPr>
          <a:xfrm>
            <a:off x="8382626" y="4545894"/>
            <a:ext cx="426207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6BBC"/>
                </a:solidFill>
                <a:latin typeface="+mj-lt"/>
                <a:ea typeface="Calibri" panose="020F0502020204030204" pitchFamily="34" charset="0"/>
              </a:rPr>
              <a:t>&gt; </a:t>
            </a:r>
            <a:r>
              <a:rPr lang="ru-RU" sz="3600" b="1" dirty="0">
                <a:solidFill>
                  <a:srgbClr val="006BBC"/>
                </a:solidFill>
                <a:effectLst/>
                <a:latin typeface="+mj-lt"/>
                <a:ea typeface="Calibri" panose="020F0502020204030204" pitchFamily="34" charset="0"/>
              </a:rPr>
              <a:t>207 млн руб.</a:t>
            </a:r>
          </a:p>
          <a:p>
            <a:r>
              <a:rPr lang="ru-RU" dirty="0">
                <a:effectLst/>
                <a:latin typeface="+mj-lt"/>
                <a:ea typeface="Calibri" panose="020F0502020204030204" pitchFamily="34" charset="0"/>
              </a:rPr>
              <a:t>объем доходов </a:t>
            </a:r>
            <a:r>
              <a:rPr lang="ru-RU" dirty="0" err="1">
                <a:effectLst/>
                <a:latin typeface="+mj-lt"/>
                <a:ea typeface="Calibri" panose="020F0502020204030204" pitchFamily="34" charset="0"/>
              </a:rPr>
              <a:t>подвед-ных</a:t>
            </a:r>
            <a:r>
              <a:rPr lang="ru-RU" dirty="0">
                <a:effectLst/>
                <a:latin typeface="+mj-lt"/>
                <a:ea typeface="Calibri" panose="020F0502020204030204" pitchFamily="34" charset="0"/>
              </a:rPr>
              <a:t> бюджетных учреждений </a:t>
            </a:r>
            <a:endParaRPr lang="ru-RU" sz="3200" b="1" dirty="0">
              <a:solidFill>
                <a:srgbClr val="006BBC"/>
              </a:solidFill>
              <a:effectLst/>
              <a:latin typeface="+mj-lt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192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 xmlns:a14="http://schemas.microsoft.com/office/drawing/2010/main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id="{7A687AAF-148A-4004-A448-F25B0DC4FFA1}"/>
              </a:ext>
            </a:extLst>
          </p:cNvPr>
          <p:cNvSpPr/>
          <p:nvPr/>
        </p:nvSpPr>
        <p:spPr>
          <a:xfrm>
            <a:off x="6382444" y="2129637"/>
            <a:ext cx="5542639" cy="417968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000" dirty="0">
              <a:solidFill>
                <a:schemeClr val="tx1"/>
              </a:solidFill>
              <a:effectLst/>
              <a:latin typeface="+mj-lt"/>
              <a:ea typeface="Calibri" panose="020F0502020204030204" pitchFamily="34" charset="0"/>
            </a:endParaRPr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CCB5A372-7AF5-4205-9B87-0FE14B62DD57}"/>
              </a:ext>
            </a:extLst>
          </p:cNvPr>
          <p:cNvCxnSpPr>
            <a:cxnSpLocks/>
          </p:cNvCxnSpPr>
          <p:nvPr/>
        </p:nvCxnSpPr>
        <p:spPr>
          <a:xfrm>
            <a:off x="343375" y="1556792"/>
            <a:ext cx="8703365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863ED588-8F5E-45B8-AF56-2D29B11542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0916" y="293675"/>
            <a:ext cx="1214534" cy="1263117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44564D47-414F-4A14-B1E9-E3E142EB8158}"/>
              </a:ext>
            </a:extLst>
          </p:cNvPr>
          <p:cNvSpPr txBox="1"/>
          <p:nvPr/>
        </p:nvSpPr>
        <p:spPr>
          <a:xfrm>
            <a:off x="7723081" y="2234319"/>
            <a:ext cx="4176464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Музей-заповедник «Дагестанский аул»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Республиканская детская цирковая школа им. </a:t>
            </a:r>
            <a:r>
              <a:rPr lang="ru-RU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К.Курбанова</a:t>
            </a:r>
            <a:endParaRPr lang="ru-RU" i="1" dirty="0">
              <a:solidFill>
                <a:schemeClr val="tx1">
                  <a:lumMod val="95000"/>
                  <a:lumOff val="5000"/>
                </a:schemeClr>
              </a:solidFill>
              <a:latin typeface="+mj-lt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Дагестанский колледж культуры и искусств им. </a:t>
            </a:r>
            <a:r>
              <a:rPr lang="ru-RU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Б.Мурадовой</a:t>
            </a:r>
            <a:r>
              <a:rPr lang="ru-RU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Дагестанское художественное училище им. </a:t>
            </a:r>
            <a:r>
              <a:rPr lang="ru-RU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М.Джемала</a:t>
            </a:r>
            <a:endParaRPr lang="ru-RU" i="1" dirty="0">
              <a:solidFill>
                <a:schemeClr val="tx1">
                  <a:lumMod val="95000"/>
                  <a:lumOff val="5000"/>
                </a:schemeClr>
              </a:solidFill>
              <a:latin typeface="+mj-lt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Махачкалинское музыкальное училище им. </a:t>
            </a:r>
            <a:r>
              <a:rPr lang="ru-RU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Г.Гасанова</a:t>
            </a:r>
            <a:r>
              <a:rPr lang="ru-RU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Дербентское музыкальное училище им. </a:t>
            </a:r>
            <a:r>
              <a:rPr lang="ru-RU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Д.Ашурова</a:t>
            </a:r>
            <a:endParaRPr lang="ru-RU" i="1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+mj-lt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Дагестанская государственная филармония им. </a:t>
            </a:r>
            <a:r>
              <a:rPr lang="ru-RU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Т.Мурадова</a:t>
            </a:r>
            <a:r>
              <a:rPr lang="ru-RU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endParaRPr lang="ru-RU" sz="2000" b="1" i="1" dirty="0">
              <a:solidFill>
                <a:schemeClr val="tx1">
                  <a:lumMod val="95000"/>
                  <a:lumOff val="5000"/>
                </a:schemeClr>
              </a:solidFill>
              <a:latin typeface="+mj-lt"/>
              <a:ea typeface="Calibri" panose="020F0502020204030204" pitchFamily="34" charset="0"/>
            </a:endParaRPr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394154A9-2C25-4A61-AEB1-986AE0C62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742" y="393537"/>
            <a:ext cx="9547571" cy="1240634"/>
          </a:xfrm>
        </p:spPr>
        <p:txBody>
          <a:bodyPr/>
          <a:lstStyle/>
          <a:p>
            <a:r>
              <a:rPr lang="ru-RU" sz="3200" b="1" dirty="0">
                <a:effectLst/>
                <a:ea typeface="Calibri" panose="020F0502020204030204" pitchFamily="34" charset="0"/>
              </a:rPr>
              <a:t>Рейтинг эффективности работы подведомственных учреждений </a:t>
            </a:r>
            <a:endParaRPr lang="ru-RU" sz="7200" b="1" dirty="0"/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D22177D1-885B-4595-9E3E-C43A4D0B7F1C}"/>
              </a:ext>
            </a:extLst>
          </p:cNvPr>
          <p:cNvSpPr/>
          <p:nvPr/>
        </p:nvSpPr>
        <p:spPr>
          <a:xfrm>
            <a:off x="263742" y="2129637"/>
            <a:ext cx="3628383" cy="4179682"/>
          </a:xfrm>
          <a:prstGeom prst="roundRect">
            <a:avLst/>
          </a:prstGeom>
          <a:solidFill>
            <a:srgbClr val="006BB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effectLst/>
                <a:latin typeface="+mj-lt"/>
                <a:ea typeface="Calibri" panose="020F0502020204030204" pitchFamily="34" charset="0"/>
              </a:rPr>
              <a:t>33</a:t>
            </a:r>
            <a:br>
              <a:rPr lang="ru-RU" b="1" dirty="0">
                <a:latin typeface="+mj-lt"/>
                <a:ea typeface="Calibri" panose="020F0502020204030204" pitchFamily="34" charset="0"/>
              </a:rPr>
            </a:br>
            <a:r>
              <a:rPr lang="ru-RU" sz="2000" b="1" dirty="0">
                <a:effectLst/>
                <a:latin typeface="+mj-lt"/>
                <a:ea typeface="Calibri" panose="020F0502020204030204" pitchFamily="34" charset="0"/>
              </a:rPr>
              <a:t>организации</a:t>
            </a:r>
          </a:p>
          <a:p>
            <a:pPr algn="ctr"/>
            <a:endParaRPr lang="ru-RU" sz="2000" dirty="0">
              <a:latin typeface="+mj-lt"/>
              <a:ea typeface="Calibri" panose="020F0502020204030204" pitchFamily="34" charset="0"/>
            </a:endParaRPr>
          </a:p>
          <a:p>
            <a:pPr algn="ctr"/>
            <a:endParaRPr lang="ru-RU" sz="2000" dirty="0">
              <a:latin typeface="+mj-lt"/>
              <a:ea typeface="Calibri" panose="020F0502020204030204" pitchFamily="34" charset="0"/>
            </a:endParaRPr>
          </a:p>
          <a:p>
            <a:pPr algn="ctr"/>
            <a:r>
              <a:rPr lang="ru-RU" sz="2000" i="1" dirty="0">
                <a:effectLst/>
                <a:latin typeface="+mj-lt"/>
                <a:ea typeface="Calibri" panose="020F0502020204030204" pitchFamily="34" charset="0"/>
              </a:rPr>
              <a:t>с высоким уровнем эффективности деятельности</a:t>
            </a:r>
            <a:endParaRPr lang="ru-RU" sz="2000" i="1" dirty="0">
              <a:latin typeface="+mj-lt"/>
            </a:endParaRPr>
          </a:p>
        </p:txBody>
      </p:sp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2E61D1DC-7352-4577-9B81-B65B93C9158E}"/>
              </a:ext>
            </a:extLst>
          </p:cNvPr>
          <p:cNvSpPr/>
          <p:nvPr/>
        </p:nvSpPr>
        <p:spPr>
          <a:xfrm>
            <a:off x="4078188" y="2129637"/>
            <a:ext cx="3628383" cy="4179682"/>
          </a:xfrm>
          <a:prstGeom prst="roundRect">
            <a:avLst/>
          </a:prstGeom>
          <a:solidFill>
            <a:srgbClr val="006BB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effectLst/>
                <a:latin typeface="+mj-lt"/>
                <a:ea typeface="Calibri" panose="020F0502020204030204" pitchFamily="34" charset="0"/>
              </a:rPr>
              <a:t>7</a:t>
            </a:r>
            <a:br>
              <a:rPr lang="ru-RU" b="1" dirty="0">
                <a:latin typeface="+mj-lt"/>
                <a:ea typeface="Calibri" panose="020F0502020204030204" pitchFamily="34" charset="0"/>
              </a:rPr>
            </a:br>
            <a:r>
              <a:rPr lang="ru-RU" sz="2000" b="1" dirty="0">
                <a:effectLst/>
                <a:latin typeface="+mj-lt"/>
                <a:ea typeface="Calibri" panose="020F0502020204030204" pitchFamily="34" charset="0"/>
              </a:rPr>
              <a:t>организаций</a:t>
            </a:r>
          </a:p>
          <a:p>
            <a:pPr algn="ctr"/>
            <a:endParaRPr lang="ru-RU" sz="1600" dirty="0">
              <a:latin typeface="+mj-lt"/>
              <a:ea typeface="Calibri" panose="020F0502020204030204" pitchFamily="34" charset="0"/>
            </a:endParaRPr>
          </a:p>
          <a:p>
            <a:pPr algn="ctr"/>
            <a:endParaRPr lang="ru-RU" sz="2000" dirty="0">
              <a:latin typeface="+mj-lt"/>
              <a:ea typeface="Calibri" panose="020F0502020204030204" pitchFamily="34" charset="0"/>
            </a:endParaRPr>
          </a:p>
          <a:p>
            <a:pPr algn="ctr"/>
            <a:endParaRPr lang="ru-RU" sz="2000" dirty="0">
              <a:latin typeface="+mj-lt"/>
              <a:ea typeface="Calibri" panose="020F0502020204030204" pitchFamily="34" charset="0"/>
            </a:endParaRPr>
          </a:p>
          <a:p>
            <a:pPr algn="ctr"/>
            <a:r>
              <a:rPr lang="ru-RU" sz="2000" i="1" dirty="0">
                <a:effectLst/>
                <a:latin typeface="+mj-lt"/>
                <a:ea typeface="Calibri" panose="020F0502020204030204" pitchFamily="34" charset="0"/>
              </a:rPr>
              <a:t>находятся в средней зоне эффективности: </a:t>
            </a:r>
            <a:endParaRPr lang="ru-RU" sz="2000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926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394154A9-2C25-4A61-AEB1-986AE0C62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4644" y="388701"/>
            <a:ext cx="9547571" cy="1052697"/>
          </a:xfrm>
        </p:spPr>
        <p:txBody>
          <a:bodyPr/>
          <a:lstStyle/>
          <a:p>
            <a:r>
              <a:rPr lang="ru-RU" sz="2000" b="1" dirty="0">
                <a:effectLst/>
                <a:ea typeface="Calibri" panose="020F0502020204030204" pitchFamily="34" charset="0"/>
              </a:rPr>
              <a:t>рейтинг информационной активности</a:t>
            </a:r>
            <a:br>
              <a:rPr lang="ru-RU" sz="2000" b="1" dirty="0">
                <a:effectLst/>
                <a:ea typeface="Calibri" panose="020F0502020204030204" pitchFamily="34" charset="0"/>
              </a:rPr>
            </a:br>
            <a:r>
              <a:rPr lang="ru-RU" sz="2000" b="1" dirty="0">
                <a:effectLst/>
                <a:ea typeface="Calibri" panose="020F0502020204030204" pitchFamily="34" charset="0"/>
              </a:rPr>
              <a:t>учреждений культуры региона</a:t>
            </a:r>
            <a:br>
              <a:rPr lang="ru-RU" sz="2000" b="1" dirty="0">
                <a:effectLst/>
                <a:ea typeface="Calibri" panose="020F0502020204030204" pitchFamily="34" charset="0"/>
              </a:rPr>
            </a:br>
            <a:r>
              <a:rPr lang="ru-RU" sz="2000" b="1" dirty="0">
                <a:effectLst/>
                <a:ea typeface="Calibri" panose="020F0502020204030204" pitchFamily="34" charset="0"/>
              </a:rPr>
              <a:t>на портале «</a:t>
            </a:r>
            <a:r>
              <a:rPr lang="en-US" sz="2000" b="1" dirty="0">
                <a:effectLst/>
                <a:ea typeface="Calibri" panose="020F0502020204030204" pitchFamily="34" charset="0"/>
              </a:rPr>
              <a:t>PRO.</a:t>
            </a:r>
            <a:r>
              <a:rPr lang="ru-RU" sz="2000" b="1" dirty="0" err="1">
                <a:effectLst/>
                <a:ea typeface="Calibri" panose="020F0502020204030204" pitchFamily="34" charset="0"/>
              </a:rPr>
              <a:t>Культура.РФ</a:t>
            </a:r>
            <a:r>
              <a:rPr lang="ru-RU" sz="2000" b="1" dirty="0">
                <a:effectLst/>
                <a:ea typeface="Calibri" panose="020F0502020204030204" pitchFamily="34" charset="0"/>
              </a:rPr>
              <a:t>»</a:t>
            </a:r>
            <a:endParaRPr lang="ru-RU" sz="5400" b="1" dirty="0"/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CCB5A372-7AF5-4205-9B87-0FE14B62DD57}"/>
              </a:ext>
            </a:extLst>
          </p:cNvPr>
          <p:cNvCxnSpPr>
            <a:cxnSpLocks/>
          </p:cNvCxnSpPr>
          <p:nvPr/>
        </p:nvCxnSpPr>
        <p:spPr>
          <a:xfrm>
            <a:off x="263742" y="1584505"/>
            <a:ext cx="8703365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863ED588-8F5E-45B8-AF56-2D29B11542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0916" y="293675"/>
            <a:ext cx="1214534" cy="1263117"/>
          </a:xfrm>
          <a:prstGeom prst="rect">
            <a:avLst/>
          </a:prstGeom>
        </p:spPr>
      </p:pic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D22177D1-885B-4595-9E3E-C43A4D0B7F1C}"/>
              </a:ext>
            </a:extLst>
          </p:cNvPr>
          <p:cNvSpPr/>
          <p:nvPr/>
        </p:nvSpPr>
        <p:spPr>
          <a:xfrm>
            <a:off x="259958" y="1719395"/>
            <a:ext cx="5690438" cy="499422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000" i="1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2E61D1DC-7352-4577-9B81-B65B93C9158E}"/>
              </a:ext>
            </a:extLst>
          </p:cNvPr>
          <p:cNvSpPr/>
          <p:nvPr/>
        </p:nvSpPr>
        <p:spPr>
          <a:xfrm>
            <a:off x="6157891" y="1719394"/>
            <a:ext cx="5770975" cy="499422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i="1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6E7B64B-3A0A-4035-84C0-DE62F2418CD4}"/>
              </a:ext>
            </a:extLst>
          </p:cNvPr>
          <p:cNvSpPr txBox="1"/>
          <p:nvPr/>
        </p:nvSpPr>
        <p:spPr>
          <a:xfrm>
            <a:off x="436659" y="2669418"/>
            <a:ext cx="5431457" cy="4128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latin typeface="+mj-lt"/>
                <a:ea typeface="Calibri" panose="020F0502020204030204" pitchFamily="34" charset="0"/>
              </a:rPr>
              <a:t>ЛИДЕРЫ:</a:t>
            </a:r>
            <a:endParaRPr lang="ru-RU" b="1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Табасаранский театр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effectLst/>
                <a:latin typeface="+mj-lt"/>
                <a:ea typeface="Calibri" panose="020F0502020204030204" pitchFamily="34" charset="0"/>
              </a:rPr>
              <a:t>Аварский театр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effectLst/>
                <a:latin typeface="+mj-lt"/>
                <a:ea typeface="Calibri" panose="020F0502020204030204" pitchFamily="34" charset="0"/>
              </a:rPr>
              <a:t>Даргинский театр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effectLst/>
                <a:latin typeface="+mj-lt"/>
                <a:ea typeface="Calibri" panose="020F0502020204030204" pitchFamily="34" charset="0"/>
              </a:rPr>
              <a:t>Национальная библиотека РД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effectLst/>
                <a:latin typeface="+mj-lt"/>
                <a:ea typeface="Calibri" panose="020F0502020204030204" pitchFamily="34" charset="0"/>
              </a:rPr>
              <a:t>Дагестанский театр кукол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effectLst/>
              <a:latin typeface="+mj-lt"/>
              <a:ea typeface="Calibri" panose="020F0502020204030204" pitchFamily="34" charset="0"/>
            </a:endParaRPr>
          </a:p>
          <a:p>
            <a:r>
              <a:rPr lang="ru-RU" sz="2000" b="1" dirty="0">
                <a:latin typeface="+mj-lt"/>
              </a:rPr>
              <a:t>НИЗКИЕ ПОКАЗАТЕЛИ:</a:t>
            </a:r>
          </a:p>
          <a:p>
            <a:pPr marL="2857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ru-RU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Школа искусств </a:t>
            </a:r>
            <a:r>
              <a:rPr lang="ru-RU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М.Кажлаева</a:t>
            </a:r>
            <a:endParaRPr lang="ru-RU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ru-RU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Народный мужской хор «Поющая </a:t>
            </a:r>
            <a:r>
              <a:rPr lang="ru-RU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Чарода</a:t>
            </a:r>
            <a:r>
              <a:rPr lang="ru-RU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</a:p>
          <a:p>
            <a:pPr marL="2857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ru-RU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Дагестанское художественное училище</a:t>
            </a:r>
          </a:p>
          <a:p>
            <a:pPr marL="2857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ru-RU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Махачкалинское музыкальное училище</a:t>
            </a:r>
          </a:p>
          <a:p>
            <a:pPr marL="2857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ru-RU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Кумыкский театр</a:t>
            </a:r>
            <a:endParaRPr lang="ru-RU" b="1" dirty="0">
              <a:solidFill>
                <a:srgbClr val="006BBC"/>
              </a:solidFill>
              <a:latin typeface="+mj-lt"/>
            </a:endParaRPr>
          </a:p>
          <a:p>
            <a:pPr algn="ctr"/>
            <a:endParaRPr lang="ru-RU" dirty="0">
              <a:solidFill>
                <a:srgbClr val="006BBC"/>
              </a:solidFill>
              <a:latin typeface="+mj-lt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948B559-5233-4004-884D-408B25B51C38}"/>
              </a:ext>
            </a:extLst>
          </p:cNvPr>
          <p:cNvSpPr txBox="1"/>
          <p:nvPr/>
        </p:nvSpPr>
        <p:spPr>
          <a:xfrm>
            <a:off x="549796" y="1894088"/>
            <a:ext cx="446449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6BBC"/>
                </a:solidFill>
                <a:latin typeface="+mj-lt"/>
                <a:ea typeface="Calibri" panose="020F0502020204030204" pitchFamily="34" charset="0"/>
              </a:rPr>
              <a:t>ПОДВЕДОМСТВЕННЫЕ </a:t>
            </a:r>
            <a:br>
              <a:rPr lang="ru-RU" sz="2000" b="1" dirty="0">
                <a:solidFill>
                  <a:srgbClr val="006BBC"/>
                </a:solidFill>
                <a:latin typeface="+mj-lt"/>
                <a:ea typeface="Calibri" panose="020F0502020204030204" pitchFamily="34" charset="0"/>
              </a:rPr>
            </a:br>
            <a:r>
              <a:rPr lang="ru-RU" sz="2000" b="1" dirty="0">
                <a:solidFill>
                  <a:srgbClr val="006BBC"/>
                </a:solidFill>
                <a:effectLst/>
                <a:latin typeface="+mj-lt"/>
                <a:ea typeface="Calibri" panose="020F0502020204030204" pitchFamily="34" charset="0"/>
              </a:rPr>
              <a:t>ОРГАНИЗАЦИИ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FE29281-4D47-4B8A-93C4-8F4EDB4866C3}"/>
              </a:ext>
            </a:extLst>
          </p:cNvPr>
          <p:cNvSpPr txBox="1"/>
          <p:nvPr/>
        </p:nvSpPr>
        <p:spPr>
          <a:xfrm>
            <a:off x="6662851" y="1894088"/>
            <a:ext cx="460851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6BBC"/>
                </a:solidFill>
                <a:latin typeface="+mj-lt"/>
                <a:ea typeface="Calibri" panose="020F0502020204030204" pitchFamily="34" charset="0"/>
              </a:rPr>
              <a:t>МУНИЦИПАЛЬНЫЕ</a:t>
            </a:r>
            <a:br>
              <a:rPr lang="ru-RU" sz="2000" b="1" dirty="0">
                <a:solidFill>
                  <a:srgbClr val="006BBC"/>
                </a:solidFill>
                <a:latin typeface="+mj-lt"/>
                <a:ea typeface="Calibri" panose="020F0502020204030204" pitchFamily="34" charset="0"/>
              </a:rPr>
            </a:br>
            <a:r>
              <a:rPr lang="ru-RU" sz="2000" b="1" dirty="0">
                <a:solidFill>
                  <a:srgbClr val="006BBC"/>
                </a:solidFill>
                <a:latin typeface="+mj-lt"/>
                <a:ea typeface="Calibri" panose="020F0502020204030204" pitchFamily="34" charset="0"/>
              </a:rPr>
              <a:t>ОБРАЗОВАНИЯ</a:t>
            </a:r>
            <a:endParaRPr lang="ru-RU" sz="2000" b="1" dirty="0">
              <a:solidFill>
                <a:srgbClr val="006BBC"/>
              </a:solidFill>
              <a:effectLst/>
              <a:latin typeface="+mj-lt"/>
              <a:ea typeface="Calibri" panose="020F050202020403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477F2B9-4522-472E-A872-BA26A002CAB6}"/>
              </a:ext>
            </a:extLst>
          </p:cNvPr>
          <p:cNvSpPr txBox="1"/>
          <p:nvPr/>
        </p:nvSpPr>
        <p:spPr>
          <a:xfrm>
            <a:off x="6662851" y="2736862"/>
            <a:ext cx="4904169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latin typeface="Book Antiqua" panose="02040602050305030304" pitchFamily="18" charset="0"/>
                <a:ea typeface="Calibri" panose="020F0502020204030204" pitchFamily="34" charset="0"/>
              </a:rPr>
              <a:t>ЛИДЕРЫ:</a:t>
            </a:r>
            <a:endParaRPr lang="ru-RU" b="1" dirty="0">
              <a:latin typeface="Book Antiqua" panose="0204060205030503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Акушинский район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Сергокалинский район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г. Кизилюрт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Кизлярский район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г. Буйнакск</a:t>
            </a:r>
          </a:p>
          <a:p>
            <a:endParaRPr lang="ru-RU" dirty="0">
              <a:solidFill>
                <a:srgbClr val="006BBC"/>
              </a:solidFill>
              <a:latin typeface="Book Antiqua" panose="02040602050305030304" pitchFamily="18" charset="0"/>
            </a:endParaRPr>
          </a:p>
          <a:p>
            <a:r>
              <a:rPr lang="ru-RU" sz="2000" b="1" dirty="0">
                <a:latin typeface="Book Antiqua" panose="02040602050305030304" pitchFamily="18" charset="0"/>
              </a:rPr>
              <a:t>НУЛЕВЫЕ ПОКАЗАТЕЛИ: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Гергебильский, Докузпаринский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Кулинский, Курахский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Рутульский, Шамильский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Хунзахский, Цунтинский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BAF45C2-6581-41FF-BFFF-2F87515EAB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58" y="368209"/>
            <a:ext cx="1081566" cy="1081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809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нига 16 х 9">
  <a:themeElements>
    <a:clrScheme name="Custom 71">
      <a:dk1>
        <a:srgbClr val="000000"/>
      </a:dk1>
      <a:lt1>
        <a:srgbClr val="FFFFFF"/>
      </a:lt1>
      <a:dk2>
        <a:srgbClr val="693A20"/>
      </a:dk2>
      <a:lt2>
        <a:srgbClr val="E7E4E6"/>
      </a:lt2>
      <a:accent1>
        <a:srgbClr val="512823"/>
      </a:accent1>
      <a:accent2>
        <a:srgbClr val="B98D34"/>
      </a:accent2>
      <a:accent3>
        <a:srgbClr val="610606"/>
      </a:accent3>
      <a:accent4>
        <a:srgbClr val="FFEDB9"/>
      </a:accent4>
      <a:accent5>
        <a:srgbClr val="787A41"/>
      </a:accent5>
      <a:accent6>
        <a:srgbClr val="B95E14"/>
      </a:accent6>
      <a:hlink>
        <a:srgbClr val="2B3742"/>
      </a:hlink>
      <a:folHlink>
        <a:srgbClr val="C1A56D"/>
      </a:folHlink>
    </a:clrScheme>
    <a:fontScheme name="Custom 89">
      <a:majorFont>
        <a:latin typeface="Book Antiqua"/>
        <a:ea typeface=""/>
        <a:cs typeface=""/>
      </a:majorFont>
      <a:minorFont>
        <a:latin typeface="Gill Sans MT"/>
        <a:ea typeface=""/>
        <a:cs typeface="Calibri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0000"/>
                <a:satMod val="150000"/>
              </a:schemeClr>
            </a:gs>
            <a:gs pos="60000">
              <a:schemeClr val="phClr">
                <a:shade val="20000"/>
                <a:satMod val="25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12000"/>
                <a:satMod val="240000"/>
              </a:schemeClr>
              <a:schemeClr val="phClr"/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70360133_TF02801059_Win32" id="{3C3EE73F-AAD7-4353-9ED5-1FE8D42E7EE0}" vid="{F757E4F1-0638-4CE5-8C0D-E0CC3A073DF1}"/>
    </a:ext>
  </a:extLst>
</a:theme>
</file>

<file path=ppt/theme/theme2.xml><?xml version="1.0" encoding="utf-8"?>
<a:theme xmlns:a="http://schemas.openxmlformats.org/drawingml/2006/main" name="Тема Office">
  <a:themeElements>
    <a:clrScheme name="BooksClassic_16x9">
      <a:dk1>
        <a:srgbClr val="6A3A20"/>
      </a:dk1>
      <a:lt1>
        <a:sysClr val="window" lastClr="FFFFFF"/>
      </a:lt1>
      <a:dk2>
        <a:srgbClr val="000000"/>
      </a:dk2>
      <a:lt2>
        <a:srgbClr val="FFEDB9"/>
      </a:lt2>
      <a:accent1>
        <a:srgbClr val="6A3A20"/>
      </a:accent1>
      <a:accent2>
        <a:srgbClr val="B4914C"/>
      </a:accent2>
      <a:accent3>
        <a:srgbClr val="610606"/>
      </a:accent3>
      <a:accent4>
        <a:srgbClr val="2B3742"/>
      </a:accent4>
      <a:accent5>
        <a:srgbClr val="787A41"/>
      </a:accent5>
      <a:accent6>
        <a:srgbClr val="B95E14"/>
      </a:accent6>
      <a:hlink>
        <a:srgbClr val="2B3742"/>
      </a:hlink>
      <a:folHlink>
        <a:srgbClr val="C1A56D"/>
      </a:folHlink>
    </a:clrScheme>
    <a:fontScheme name="Constantia">
      <a:maj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BooksClassic_16x9">
      <a:dk1>
        <a:srgbClr val="6A3A20"/>
      </a:dk1>
      <a:lt1>
        <a:sysClr val="window" lastClr="FFFFFF"/>
      </a:lt1>
      <a:dk2>
        <a:srgbClr val="000000"/>
      </a:dk2>
      <a:lt2>
        <a:srgbClr val="FFEDB9"/>
      </a:lt2>
      <a:accent1>
        <a:srgbClr val="6A3A20"/>
      </a:accent1>
      <a:accent2>
        <a:srgbClr val="B4914C"/>
      </a:accent2>
      <a:accent3>
        <a:srgbClr val="610606"/>
      </a:accent3>
      <a:accent4>
        <a:srgbClr val="2B3742"/>
      </a:accent4>
      <a:accent5>
        <a:srgbClr val="787A41"/>
      </a:accent5>
      <a:accent6>
        <a:srgbClr val="B95E14"/>
      </a:accent6>
      <a:hlink>
        <a:srgbClr val="2B3742"/>
      </a:hlink>
      <a:folHlink>
        <a:srgbClr val="C1A56D"/>
      </a:folHlink>
    </a:clrScheme>
    <a:fontScheme name="Constantia">
      <a:maj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6" ma:contentTypeDescription="Create a new document." ma:contentTypeScope="" ma:versionID="ac37c1753acd5e330d2062ccec26ea66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b340c7101c92c5120abd06486f94548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9ACF9E2-7979-495A-9F5F-33F2C850074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66EAEDD-6865-458C-AB5E-1E0979B7BC44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328458A3-99B8-4914-89E6-B86ADB0D7DF6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Учебная презентация Книга (широкоэкранный формат)</Template>
  <TotalTime>2746</TotalTime>
  <Words>2597</Words>
  <Application>Microsoft Office PowerPoint</Application>
  <PresentationFormat>Произвольный</PresentationFormat>
  <Paragraphs>414</Paragraphs>
  <Slides>49</Slides>
  <Notes>49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8" baseType="lpstr">
      <vt:lpstr>Arial</vt:lpstr>
      <vt:lpstr>Book Antiqua</vt:lpstr>
      <vt:lpstr>Bookman Old Style</vt:lpstr>
      <vt:lpstr>Calibri</vt:lpstr>
      <vt:lpstr>Constantia</vt:lpstr>
      <vt:lpstr>Gill Sans MT</vt:lpstr>
      <vt:lpstr>Times New Roman</vt:lpstr>
      <vt:lpstr>Wingdings</vt:lpstr>
      <vt:lpstr>Книга 16 х 9</vt:lpstr>
      <vt:lpstr>«Об итогах деятельности  Министерства культуры Республики Дагестан в 2024 году и задачах на 2025 год» </vt:lpstr>
      <vt:lpstr>ГОСУДАРСТВЕННЫЙ ДОКЛАД о результатах основных направлений деятельности Министерства культуры Республики Дагестан за 2024 год</vt:lpstr>
      <vt:lpstr>СИЛА РОССИИ – ВНУТРИ НАС САМИХ, ОНА ВНУТРИ НАШЕГО НАРОДА, В НАШИХ ЛЮДЯХ, В НАШИХ ТРАДИЦИЯХ И В НАШЕЙ КУЛЬТУРЕ, В НАШЕЙ ЭКОНОМИКЕ, В НАШЕЙ ОГРОМНОЙ ТЕРРИТОРИИ И ПРИРОДНЫХ БОГАТСТВАХ, В ОБОРОНОСПОСОБНОСТИ, КОНЕЧНО. НО САМОЕ ГЛАВНОЕ – НАША СИЛА, БЕЗУСЛОВНО, В ЕДИНСТВЕ НАШЕГО НАРОДА.</vt:lpstr>
      <vt:lpstr>Приоритеты и цели государственной политики в сфере культуры определены в соответствии с Конституцией РФ и иными нормативными правовыми актами страны, в том числе:</vt:lpstr>
      <vt:lpstr>Приоритеты и цели государственной политики в сфере культуры : </vt:lpstr>
      <vt:lpstr>Задача учреждений культуры: </vt:lpstr>
      <vt:lpstr>Культура Дагестана в цифрах: </vt:lpstr>
      <vt:lpstr>Рейтинг эффективности работы подведомственных учреждений </vt:lpstr>
      <vt:lpstr>рейтинг информационной активности учреждений культуры региона на портале «PRO.Культура.РФ»</vt:lpstr>
      <vt:lpstr>ГОСУДАРСТВЕННЫЙ ДОКЛАД о результатах основных направлений деятельности Министерства культуры Республики Дагестан за 2024 год</vt:lpstr>
      <vt:lpstr>В рамках государственной программы Российской Федерации «Развитие культуры» и национального проекта «Культура» за весь период </vt:lpstr>
      <vt:lpstr>В рамках национального проекта «Культура» за 2024 год</vt:lpstr>
      <vt:lpstr>Реализация национального проекта «Культура» в 2024 году</vt:lpstr>
      <vt:lpstr>Реализация национального проекта «Культура» в 2024 году</vt:lpstr>
      <vt:lpstr>В рамках национального проекта «семья» в 2025 году запланировано</vt:lpstr>
      <vt:lpstr>в рамках Федерального партийного проекта «Культура малой Родины» в 2024 году</vt:lpstr>
      <vt:lpstr>ШКОЛА КРЕАТИВНЫХ ИНДУСТРИЙ</vt:lpstr>
      <vt:lpstr>ФЕДЕРАЛЬНЫЙ ПРОЕКТ «Земский работник культуры»</vt:lpstr>
      <vt:lpstr>Восстановление исторического облика дагестанской филармонии</vt:lpstr>
      <vt:lpstr>Реконструкция Азербайджанского театра по программе «Комплексное территориальное развитие г. Дербента»</vt:lpstr>
      <vt:lpstr>Президент России Владимир Путин объявил 2025 год - Годом защитника Отечества и 80-летия Победы в Великой Отечественной войне 1941-1945 годов.</vt:lpstr>
      <vt:lpstr>реконструкция Музей боевой славы имени В.В. Макаровой</vt:lpstr>
      <vt:lpstr>поддержка участников СВО и их семей</vt:lpstr>
      <vt:lpstr>поддержка участников СВО и их семей: концерты, гастроли, мастер-классы, гуманитарная помощь</vt:lpstr>
      <vt:lpstr>поддержка участников СВО и их семей: проекты патриотического направления</vt:lpstr>
      <vt:lpstr>ГОСУДАРСТВЕННЫЙ ДОКЛАД о результатах основных направлений деятельности Министерства культуры Республики Дагестан за 2024 год</vt:lpstr>
      <vt:lpstr>Бесплатный абонемент «Культура – детям Дагестана»</vt:lpstr>
      <vt:lpstr>Всероссийский проект «Культура для школьников»</vt:lpstr>
      <vt:lpstr>Культурно-образовательный проект «театр в школе»</vt:lpstr>
      <vt:lpstr>республиканские проекты  «Мастера сцены – жителям Дагестана» «Творческий десант»</vt:lpstr>
      <vt:lpstr>Социально-культурная Программа «пушкинская карта»</vt:lpstr>
      <vt:lpstr>Показатели эффективности программы «Пушкинская карта»</vt:lpstr>
      <vt:lpstr>Развитие любительского художественного творчества</vt:lpstr>
      <vt:lpstr>Разноформатные проекты в области народного творчества</vt:lpstr>
      <vt:lpstr>ГОСУДАРСТВЕННЫЙ ДОКЛАД о результатах основных направлений деятельности Министерства культуры Республики Дагестан за 2024 год</vt:lpstr>
      <vt:lpstr>155-летие народного поэта Дагестана Сулеймана Стальского</vt:lpstr>
      <vt:lpstr>100 лет русскому драматическому театру им. М.Горького</vt:lpstr>
      <vt:lpstr>Крупные юбилеи 2025 года</vt:lpstr>
      <vt:lpstr>Презентация PowerPoint</vt:lpstr>
      <vt:lpstr>Всероссийский проект «Музейные маршруты россии» </vt:lpstr>
      <vt:lpstr>25-летие разгрома международных бандформирований</vt:lpstr>
      <vt:lpstr>яркие события 2024 года  международные фестивали «Горцы», «Порт-Петровские Ассамблеи», «Дагестанские фанфары», «Русская сцена», «Наши надежды», Северо-Кавказский культурный форум.</vt:lpstr>
      <vt:lpstr>Выездная выставочная и гастрольная деятельность</vt:lpstr>
      <vt:lpstr>Премьеры года «Материнское поле» Лакского театра, «Мертвые души» Театра кукол, «Свадьба Фигаро» театра оперы и балета, «Саяд Стальская» Лезгинского театра и другие театральные проекты</vt:lpstr>
      <vt:lpstr>Яркие достижения года</vt:lpstr>
      <vt:lpstr>внедрение тифлокомментирования в работу театров </vt:lpstr>
      <vt:lpstr>поддержка детей с ограниченными возможностями здоровья  </vt:lpstr>
      <vt:lpstr>ГОСУДАРСТВЕННЫЙ ДОКЛАД о результатах основных направлений деятельности Министерства культуры Республики Дагестан за 2024 год</vt:lpstr>
      <vt:lpstr>«Об итогах деятельности  Министерства культуры Республики Дагестан в 2024 году и задачах на 2025 год»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АНТИЧНАЯ ЛИТЕРАТУРА</dc:title>
  <dc:creator>Pressa</dc:creator>
  <cp:lastModifiedBy>Pressa</cp:lastModifiedBy>
  <cp:revision>154</cp:revision>
  <dcterms:created xsi:type="dcterms:W3CDTF">2025-02-14T15:34:23Z</dcterms:created>
  <dcterms:modified xsi:type="dcterms:W3CDTF">2025-02-18T06:39:16Z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